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79" r:id="rId9"/>
    <p:sldId id="278" r:id="rId10"/>
    <p:sldId id="263" r:id="rId11"/>
    <p:sldId id="274" r:id="rId12"/>
    <p:sldId id="269" r:id="rId13"/>
    <p:sldId id="275" r:id="rId14"/>
    <p:sldId id="271" r:id="rId15"/>
    <p:sldId id="272" r:id="rId16"/>
    <p:sldId id="270" r:id="rId17"/>
    <p:sldId id="276" r:id="rId18"/>
    <p:sldId id="273" r:id="rId19"/>
    <p:sldId id="277" r:id="rId20"/>
    <p:sldId id="264" r:id="rId21"/>
    <p:sldId id="265" r:id="rId22"/>
    <p:sldId id="266" r:id="rId23"/>
    <p:sldId id="281" r:id="rId24"/>
    <p:sldId id="280" r:id="rId25"/>
    <p:sldId id="282" r:id="rId26"/>
  </p:sldIdLst>
  <p:sldSz cx="9144000" cy="5143500" type="screen16x9"/>
  <p:notesSz cx="6858000" cy="9144000"/>
  <p:embeddedFontLst>
    <p:embeddedFont>
      <p:font typeface="Google Sans" panose="020B050303050204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Roboto" panose="02000000000000000000" pitchFamily="2" charset="0"/>
      <p:regular r:id="rId36"/>
      <p:bold r:id="rId37"/>
      <p:italic r:id="rId38"/>
      <p:boldItalic r:id="rId39"/>
    </p:embeddedFont>
    <p:embeddedFont>
      <p:font typeface="Roboto Light" panose="020F03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99"/>
    <p:restoredTop sz="94646"/>
  </p:normalViewPr>
  <p:slideViewPr>
    <p:cSldViewPr snapToGrid="0">
      <p:cViewPr varScale="1">
        <p:scale>
          <a:sx n="79" d="100"/>
          <a:sy n="79" d="100"/>
        </p:scale>
        <p:origin x="208" y="12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0eb0b58b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0eb0b58b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0eb0b58b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0eb0b58b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1642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0eb0b58b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0eb0b58b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148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0eb0b58b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0eb0b58b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841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0eb0b58b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0eb0b58b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1801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0eb0b58b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0eb0b58b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103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0eb0b58b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0eb0b58b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8850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0eb0b58b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0eb0b58b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927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0eb0b58b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0eb0b58b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6623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0eb0b58b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0eb0b58b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4288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d0eb0b58b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d0eb0b58b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0eb0b5942_1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d0eb0b5942_1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0eb0b58b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d0eb0b58b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d0eb0b594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d0eb0b594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0eb0b5942_1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d0eb0b5942_1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5700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d0eb0b594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d0eb0b594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870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0eb0b5942_1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d0eb0b5942_1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488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0eb0b58b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d0eb0b58b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d0eb0b58b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d0eb0b58b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d0eb0b58b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d0eb0b58b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0eb0b58b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d0eb0b58b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0eb0b5942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0eb0b5942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d0eb0b58b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d0eb0b58b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2443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0eb0b5942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0eb0b5942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45966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slide">
  <p:cSld name="CUSTOM_2_2">
    <p:bg>
      <p:bgPr>
        <a:solidFill>
          <a:srgbClr val="4285F4"/>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956075" y="1361850"/>
            <a:ext cx="6732000" cy="27858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4000">
                <a:solidFill>
                  <a:srgbClr val="FFFFFF"/>
                </a:solidFill>
                <a:latin typeface="Google Sans"/>
                <a:ea typeface="Google Sans"/>
                <a:cs typeface="Google Sans"/>
                <a:sym typeface="Google Sans"/>
              </a:defRPr>
            </a:lvl1pPr>
            <a:lvl2pPr lvl="1" rtl="0">
              <a:spcBef>
                <a:spcPts val="0"/>
              </a:spcBef>
              <a:spcAft>
                <a:spcPts val="0"/>
              </a:spcAft>
              <a:buNone/>
              <a:defRPr sz="3600">
                <a:solidFill>
                  <a:srgbClr val="FFFFFF"/>
                </a:solidFill>
                <a:latin typeface="Google Sans"/>
                <a:ea typeface="Google Sans"/>
                <a:cs typeface="Google Sans"/>
                <a:sym typeface="Google Sans"/>
              </a:defRPr>
            </a:lvl2pPr>
            <a:lvl3pPr lvl="2" rtl="0">
              <a:spcBef>
                <a:spcPts val="0"/>
              </a:spcBef>
              <a:spcAft>
                <a:spcPts val="0"/>
              </a:spcAft>
              <a:buNone/>
              <a:defRPr sz="3600">
                <a:solidFill>
                  <a:srgbClr val="FFFFFF"/>
                </a:solidFill>
                <a:latin typeface="Google Sans"/>
                <a:ea typeface="Google Sans"/>
                <a:cs typeface="Google Sans"/>
                <a:sym typeface="Google Sans"/>
              </a:defRPr>
            </a:lvl3pPr>
            <a:lvl4pPr lvl="3" rtl="0">
              <a:spcBef>
                <a:spcPts val="0"/>
              </a:spcBef>
              <a:spcAft>
                <a:spcPts val="0"/>
              </a:spcAft>
              <a:buNone/>
              <a:defRPr sz="3600">
                <a:solidFill>
                  <a:srgbClr val="FFFFFF"/>
                </a:solidFill>
                <a:latin typeface="Google Sans"/>
                <a:ea typeface="Google Sans"/>
                <a:cs typeface="Google Sans"/>
                <a:sym typeface="Google Sans"/>
              </a:defRPr>
            </a:lvl4pPr>
            <a:lvl5pPr lvl="4" rtl="0">
              <a:spcBef>
                <a:spcPts val="0"/>
              </a:spcBef>
              <a:spcAft>
                <a:spcPts val="0"/>
              </a:spcAft>
              <a:buNone/>
              <a:defRPr sz="3600">
                <a:solidFill>
                  <a:srgbClr val="FFFFFF"/>
                </a:solidFill>
                <a:latin typeface="Google Sans"/>
                <a:ea typeface="Google Sans"/>
                <a:cs typeface="Google Sans"/>
                <a:sym typeface="Google Sans"/>
              </a:defRPr>
            </a:lvl5pPr>
            <a:lvl6pPr lvl="5" rtl="0">
              <a:spcBef>
                <a:spcPts val="0"/>
              </a:spcBef>
              <a:spcAft>
                <a:spcPts val="0"/>
              </a:spcAft>
              <a:buNone/>
              <a:defRPr sz="3600">
                <a:solidFill>
                  <a:srgbClr val="FFFFFF"/>
                </a:solidFill>
                <a:latin typeface="Google Sans"/>
                <a:ea typeface="Google Sans"/>
                <a:cs typeface="Google Sans"/>
                <a:sym typeface="Google Sans"/>
              </a:defRPr>
            </a:lvl6pPr>
            <a:lvl7pPr lvl="6" rtl="0">
              <a:spcBef>
                <a:spcPts val="0"/>
              </a:spcBef>
              <a:spcAft>
                <a:spcPts val="0"/>
              </a:spcAft>
              <a:buNone/>
              <a:defRPr sz="3600">
                <a:solidFill>
                  <a:srgbClr val="FFFFFF"/>
                </a:solidFill>
                <a:latin typeface="Google Sans"/>
                <a:ea typeface="Google Sans"/>
                <a:cs typeface="Google Sans"/>
                <a:sym typeface="Google Sans"/>
              </a:defRPr>
            </a:lvl7pPr>
            <a:lvl8pPr lvl="7" rtl="0">
              <a:spcBef>
                <a:spcPts val="0"/>
              </a:spcBef>
              <a:spcAft>
                <a:spcPts val="0"/>
              </a:spcAft>
              <a:buNone/>
              <a:defRPr sz="3600">
                <a:solidFill>
                  <a:srgbClr val="FFFFFF"/>
                </a:solidFill>
                <a:latin typeface="Google Sans"/>
                <a:ea typeface="Google Sans"/>
                <a:cs typeface="Google Sans"/>
                <a:sym typeface="Google Sans"/>
              </a:defRPr>
            </a:lvl8pPr>
            <a:lvl9pPr lvl="8" rtl="0">
              <a:spcBef>
                <a:spcPts val="0"/>
              </a:spcBef>
              <a:spcAft>
                <a:spcPts val="0"/>
              </a:spcAft>
              <a:buNone/>
              <a:defRPr sz="3600">
                <a:solidFill>
                  <a:srgbClr val="FFFFFF"/>
                </a:solidFill>
                <a:latin typeface="Google Sans"/>
                <a:ea typeface="Google Sans"/>
                <a:cs typeface="Google Sans"/>
                <a:sym typeface="Google Sans"/>
              </a:defRPr>
            </a:lvl9pPr>
          </a:lstStyle>
          <a:p>
            <a:endParaRPr/>
          </a:p>
        </p:txBody>
      </p:sp>
      <p:sp>
        <p:nvSpPr>
          <p:cNvPr id="52" name="Google Shape;52;p13"/>
          <p:cNvSpPr txBox="1">
            <a:spLocks noGrp="1"/>
          </p:cNvSpPr>
          <p:nvPr>
            <p:ph type="subTitle" idx="1"/>
          </p:nvPr>
        </p:nvSpPr>
        <p:spPr>
          <a:xfrm>
            <a:off x="959986" y="822442"/>
            <a:ext cx="7555800" cy="4467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100">
                <a:solidFill>
                  <a:schemeClr val="lt1"/>
                </a:solidFill>
                <a:latin typeface="Roboto Light"/>
                <a:ea typeface="Roboto Light"/>
                <a:cs typeface="Roboto Light"/>
                <a:sym typeface="Roboto Light"/>
              </a:defRPr>
            </a:lvl1pPr>
            <a:lvl2pPr lvl="1" rtl="0">
              <a:spcBef>
                <a:spcPts val="1200"/>
              </a:spcBef>
              <a:spcAft>
                <a:spcPts val="0"/>
              </a:spcAft>
              <a:buNone/>
              <a:defRPr>
                <a:solidFill>
                  <a:schemeClr val="lt1"/>
                </a:solidFill>
              </a:defRPr>
            </a:lvl2pPr>
            <a:lvl3pPr lvl="2" rtl="0">
              <a:spcBef>
                <a:spcPts val="1200"/>
              </a:spcBef>
              <a:spcAft>
                <a:spcPts val="0"/>
              </a:spcAft>
              <a:buNone/>
              <a:defRPr>
                <a:solidFill>
                  <a:schemeClr val="lt1"/>
                </a:solidFill>
              </a:defRPr>
            </a:lvl3pPr>
            <a:lvl4pPr lvl="3" rtl="0">
              <a:spcBef>
                <a:spcPts val="1200"/>
              </a:spcBef>
              <a:spcAft>
                <a:spcPts val="0"/>
              </a:spcAft>
              <a:buNone/>
              <a:defRPr>
                <a:solidFill>
                  <a:schemeClr val="lt1"/>
                </a:solidFill>
              </a:defRPr>
            </a:lvl4pPr>
            <a:lvl5pPr lvl="4" rtl="0">
              <a:spcBef>
                <a:spcPts val="1200"/>
              </a:spcBef>
              <a:spcAft>
                <a:spcPts val="0"/>
              </a:spcAft>
              <a:buNone/>
              <a:defRPr>
                <a:solidFill>
                  <a:schemeClr val="lt1"/>
                </a:solidFill>
              </a:defRPr>
            </a:lvl5pPr>
            <a:lvl6pPr lvl="5" rtl="0">
              <a:spcBef>
                <a:spcPts val="1200"/>
              </a:spcBef>
              <a:spcAft>
                <a:spcPts val="0"/>
              </a:spcAft>
              <a:buNone/>
              <a:defRPr>
                <a:solidFill>
                  <a:schemeClr val="lt1"/>
                </a:solidFill>
              </a:defRPr>
            </a:lvl6pPr>
            <a:lvl7pPr lvl="6" rtl="0">
              <a:spcBef>
                <a:spcPts val="1200"/>
              </a:spcBef>
              <a:spcAft>
                <a:spcPts val="0"/>
              </a:spcAft>
              <a:buNone/>
              <a:defRPr>
                <a:solidFill>
                  <a:schemeClr val="lt1"/>
                </a:solidFill>
              </a:defRPr>
            </a:lvl7pPr>
            <a:lvl8pPr lvl="7" rtl="0">
              <a:spcBef>
                <a:spcPts val="1200"/>
              </a:spcBef>
              <a:spcAft>
                <a:spcPts val="0"/>
              </a:spcAft>
              <a:buNone/>
              <a:defRPr>
                <a:solidFill>
                  <a:schemeClr val="lt1"/>
                </a:solidFill>
              </a:defRPr>
            </a:lvl8pPr>
            <a:lvl9pPr lvl="8" rtl="0">
              <a:spcBef>
                <a:spcPts val="1200"/>
              </a:spcBef>
              <a:spcAft>
                <a:spcPts val="1200"/>
              </a:spcAft>
              <a:buNone/>
              <a:defRPr>
                <a:solidFill>
                  <a:schemeClr val="lt1"/>
                </a:solidFill>
              </a:defRPr>
            </a:lvl9pPr>
          </a:lstStyle>
          <a:p>
            <a:endParaRPr/>
          </a:p>
        </p:txBody>
      </p:sp>
      <p:sp>
        <p:nvSpPr>
          <p:cNvPr id="53" name="Google Shape;53;p13"/>
          <p:cNvSpPr/>
          <p:nvPr/>
        </p:nvSpPr>
        <p:spPr>
          <a:xfrm>
            <a:off x="247700" y="4572000"/>
            <a:ext cx="8751900" cy="3198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www.figma.com/file/qR0yA4j15YRQhO2XrZnEaT/My-Orchestra-App---UX?node-id=2%3A3"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txBox="1"/>
          <p:nvPr/>
        </p:nvSpPr>
        <p:spPr>
          <a:xfrm>
            <a:off x="422858" y="1183109"/>
            <a:ext cx="8205900" cy="210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000" dirty="0">
                <a:latin typeface="Google Sans"/>
                <a:ea typeface="Google Sans"/>
                <a:cs typeface="Google Sans"/>
                <a:sym typeface="Google Sans"/>
              </a:rPr>
              <a:t>My Orchestra App Usability Study</a:t>
            </a:r>
            <a:endParaRPr sz="4000" dirty="0">
              <a:latin typeface="Google Sans"/>
              <a:ea typeface="Google Sans"/>
              <a:cs typeface="Google Sans"/>
              <a:sym typeface="Google Sans"/>
            </a:endParaRPr>
          </a:p>
        </p:txBody>
      </p:sp>
      <p:sp>
        <p:nvSpPr>
          <p:cNvPr id="59" name="Google Shape;59;p14"/>
          <p:cNvSpPr txBox="1"/>
          <p:nvPr/>
        </p:nvSpPr>
        <p:spPr>
          <a:xfrm>
            <a:off x="440189" y="2501378"/>
            <a:ext cx="8075700" cy="637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dirty="0">
                <a:solidFill>
                  <a:srgbClr val="4285F4"/>
                </a:solidFill>
                <a:latin typeface="Google Sans"/>
                <a:ea typeface="Google Sans"/>
                <a:cs typeface="Google Sans"/>
                <a:sym typeface="Google Sans"/>
              </a:rPr>
              <a:t>July 5, 2022</a:t>
            </a:r>
            <a:endParaRPr dirty="0">
              <a:solidFill>
                <a:srgbClr val="4285F4"/>
              </a:solidFill>
              <a:latin typeface="Google Sans"/>
              <a:ea typeface="Google Sans"/>
              <a:cs typeface="Google Sans"/>
              <a:sym typeface="Google Sans"/>
            </a:endParaRPr>
          </a:p>
        </p:txBody>
      </p:sp>
      <p:sp>
        <p:nvSpPr>
          <p:cNvPr id="60" name="Google Shape;60;p14"/>
          <p:cNvSpPr txBox="1"/>
          <p:nvPr/>
        </p:nvSpPr>
        <p:spPr>
          <a:xfrm>
            <a:off x="442775" y="3728500"/>
            <a:ext cx="2088900" cy="854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000" dirty="0">
                <a:solidFill>
                  <a:srgbClr val="666666"/>
                </a:solidFill>
                <a:latin typeface="Roboto Light"/>
                <a:ea typeface="Roboto Light"/>
                <a:cs typeface="Roboto Light"/>
                <a:sym typeface="Roboto Light"/>
              </a:rPr>
              <a:t>Team</a:t>
            </a:r>
            <a:endParaRPr sz="1000" dirty="0">
              <a:solidFill>
                <a:srgbClr val="666666"/>
              </a:solidFill>
              <a:latin typeface="Roboto Light"/>
              <a:ea typeface="Roboto Light"/>
              <a:cs typeface="Roboto Light"/>
              <a:sym typeface="Roboto Light"/>
            </a:endParaRPr>
          </a:p>
          <a:p>
            <a:pPr marL="0" lvl="0" indent="0" algn="l" rtl="0">
              <a:lnSpc>
                <a:spcPct val="150000"/>
              </a:lnSpc>
              <a:spcBef>
                <a:spcPts val="0"/>
              </a:spcBef>
              <a:spcAft>
                <a:spcPts val="0"/>
              </a:spcAft>
              <a:buNone/>
            </a:pPr>
            <a:r>
              <a:rPr lang="en" sz="1000" dirty="0">
                <a:solidFill>
                  <a:srgbClr val="666666"/>
                </a:solidFill>
                <a:latin typeface="Roboto Light"/>
                <a:ea typeface="Roboto Light"/>
                <a:cs typeface="Roboto Light"/>
                <a:sym typeface="Roboto Light"/>
              </a:rPr>
              <a:t>Joe Dundore</a:t>
            </a:r>
          </a:p>
          <a:p>
            <a:pPr marL="0" lvl="0" indent="0" algn="l" rtl="0">
              <a:lnSpc>
                <a:spcPct val="150000"/>
              </a:lnSpc>
              <a:spcBef>
                <a:spcPts val="0"/>
              </a:spcBef>
              <a:spcAft>
                <a:spcPts val="0"/>
              </a:spcAft>
              <a:buNone/>
            </a:pPr>
            <a:r>
              <a:rPr lang="en" sz="1000" dirty="0">
                <a:solidFill>
                  <a:srgbClr val="666666"/>
                </a:solidFill>
                <a:latin typeface="Roboto Light"/>
                <a:ea typeface="Roboto Light"/>
                <a:cs typeface="Roboto Light"/>
                <a:sym typeface="Roboto Light"/>
              </a:rPr>
              <a:t>Update #1</a:t>
            </a:r>
            <a:endParaRPr sz="1000" dirty="0">
              <a:solidFill>
                <a:srgbClr val="666666"/>
              </a:solidFill>
              <a:latin typeface="Roboto Light"/>
              <a:ea typeface="Roboto Light"/>
              <a:cs typeface="Roboto Light"/>
              <a:sym typeface="Roboto Light"/>
            </a:endParaRPr>
          </a:p>
          <a:p>
            <a:pPr marL="0" lvl="0" indent="0" algn="l" rtl="0">
              <a:lnSpc>
                <a:spcPct val="150000"/>
              </a:lnSpc>
              <a:spcBef>
                <a:spcPts val="0"/>
              </a:spcBef>
              <a:spcAft>
                <a:spcPts val="0"/>
              </a:spcAft>
              <a:buNone/>
            </a:pPr>
            <a:endParaRPr sz="1000" dirty="0">
              <a:solidFill>
                <a:srgbClr val="666666"/>
              </a:solidFill>
              <a:latin typeface="Roboto Light"/>
              <a:ea typeface="Roboto Light"/>
              <a:cs typeface="Roboto Light"/>
              <a:sym typeface="Roboto Light"/>
            </a:endParaRPr>
          </a:p>
          <a:p>
            <a:pPr marL="0" lvl="0" indent="0" algn="l" rtl="0">
              <a:lnSpc>
                <a:spcPct val="150000"/>
              </a:lnSpc>
              <a:spcBef>
                <a:spcPts val="0"/>
              </a:spcBef>
              <a:spcAft>
                <a:spcPts val="0"/>
              </a:spcAft>
              <a:buNone/>
            </a:pPr>
            <a:endParaRPr sz="1000" dirty="0">
              <a:solidFill>
                <a:srgbClr val="666666"/>
              </a:solidFill>
              <a:latin typeface="Roboto Light"/>
              <a:ea typeface="Roboto Light"/>
              <a:cs typeface="Roboto Light"/>
              <a:sym typeface="Robo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p:nvPr/>
        </p:nvSpPr>
        <p:spPr>
          <a:xfrm>
            <a:off x="273625" y="404600"/>
            <a:ext cx="5131200" cy="343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rgbClr val="000000"/>
                </a:solidFill>
                <a:latin typeface="Google Sans"/>
                <a:ea typeface="Google Sans"/>
                <a:cs typeface="Google Sans"/>
                <a:sym typeface="Google Sans"/>
              </a:rPr>
              <a:t>Users Confused </a:t>
            </a:r>
            <a:endParaRPr sz="1800" dirty="0">
              <a:solidFill>
                <a:srgbClr val="000000"/>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800" dirty="0">
              <a:solidFill>
                <a:srgbClr val="000000"/>
              </a:solidFill>
              <a:latin typeface="Google Sans"/>
              <a:ea typeface="Google Sans"/>
              <a:cs typeface="Google Sans"/>
              <a:sym typeface="Google Sans"/>
            </a:endParaRPr>
          </a:p>
        </p:txBody>
      </p:sp>
      <p:sp>
        <p:nvSpPr>
          <p:cNvPr id="110" name="Google Shape;110;p21"/>
          <p:cNvSpPr txBox="1"/>
          <p:nvPr/>
        </p:nvSpPr>
        <p:spPr>
          <a:xfrm>
            <a:off x="273625" y="971350"/>
            <a:ext cx="3585900" cy="3430200"/>
          </a:xfrm>
          <a:prstGeom prst="rect">
            <a:avLst/>
          </a:prstGeom>
          <a:noFill/>
          <a:ln>
            <a:noFill/>
          </a:ln>
        </p:spPr>
        <p:txBody>
          <a:bodyPr spcFirstLastPara="1" wrap="square" lIns="91425" tIns="91425" rIns="91425" bIns="91425" anchor="t" anchorCtr="0">
            <a:noAutofit/>
          </a:bodyPr>
          <a:lstStyle/>
          <a:p>
            <a:pPr marL="457200" lvl="0" indent="-311150">
              <a:lnSpc>
                <a:spcPct val="115000"/>
              </a:lnSpc>
              <a:spcBef>
                <a:spcPts val="1000"/>
              </a:spcBef>
              <a:buClr>
                <a:srgbClr val="595959"/>
              </a:buClr>
              <a:buSzPts val="1300"/>
              <a:buFont typeface="Roboto Light"/>
              <a:buChar char="●"/>
            </a:pPr>
            <a:r>
              <a:rPr lang="en" sz="1300" dirty="0">
                <a:solidFill>
                  <a:srgbClr val="595959"/>
                </a:solidFill>
                <a:latin typeface="Roboto Light"/>
                <a:ea typeface="Roboto Light"/>
                <a:cs typeface="Roboto Light"/>
                <a:sym typeface="Roboto Light"/>
              </a:rPr>
              <a:t>It was observed that 4 out of 5 participants were confused in sections of the navigation </a:t>
            </a:r>
            <a:r>
              <a:rPr lang="en" sz="1300" dirty="0" err="1">
                <a:solidFill>
                  <a:srgbClr val="595959"/>
                </a:solidFill>
                <a:latin typeface="Roboto Light"/>
                <a:ea typeface="Roboto Light"/>
                <a:cs typeface="Roboto Light"/>
                <a:sym typeface="Roboto Light"/>
              </a:rPr>
              <a:t>proces</a:t>
            </a:r>
            <a:r>
              <a:rPr lang="en-US" sz="1300" dirty="0">
                <a:solidFill>
                  <a:srgbClr val="595959"/>
                </a:solidFill>
                <a:latin typeface="Roboto Light"/>
                <a:ea typeface="Roboto Light"/>
                <a:cs typeface="Roboto Light"/>
                <a:sym typeface="Roboto Light"/>
              </a:rPr>
              <a:t>s.</a:t>
            </a:r>
            <a:endParaRPr lang="en" sz="1300" dirty="0">
              <a:solidFill>
                <a:srgbClr val="595959"/>
              </a:solidFill>
              <a:latin typeface="Roboto Light"/>
              <a:ea typeface="Roboto Light"/>
              <a:cs typeface="Roboto Light"/>
              <a:sym typeface="Roboto Light"/>
            </a:endParaRPr>
          </a:p>
          <a:p>
            <a:pPr marL="457200" lvl="0" indent="-311150" algn="l" rtl="0">
              <a:lnSpc>
                <a:spcPct val="115000"/>
              </a:lnSpc>
              <a:spcBef>
                <a:spcPts val="1000"/>
              </a:spcBef>
              <a:spcAft>
                <a:spcPts val="0"/>
              </a:spcAft>
              <a:buClr>
                <a:srgbClr val="595959"/>
              </a:buClr>
              <a:buSzPts val="1300"/>
              <a:buFont typeface="Roboto Light"/>
              <a:buChar char="●"/>
            </a:pPr>
            <a:r>
              <a:rPr lang="en" sz="1300" dirty="0">
                <a:solidFill>
                  <a:srgbClr val="595959"/>
                </a:solidFill>
                <a:latin typeface="Roboto Light"/>
                <a:ea typeface="Roboto Light"/>
                <a:cs typeface="Roboto Light"/>
                <a:sym typeface="Roboto Light"/>
              </a:rPr>
              <a:t>This means that navigation in certain areas of the app are difficult for almost all users.</a:t>
            </a:r>
            <a:endParaRPr lang="en-US" dirty="0"/>
          </a:p>
          <a:p>
            <a:pPr marL="457200" lvl="0" indent="0" algn="l" rtl="0">
              <a:lnSpc>
                <a:spcPct val="115000"/>
              </a:lnSpc>
              <a:spcBef>
                <a:spcPts val="1000"/>
              </a:spcBef>
              <a:spcAft>
                <a:spcPts val="0"/>
              </a:spcAft>
              <a:buNone/>
            </a:pPr>
            <a:endParaRPr sz="1300" dirty="0">
              <a:solidFill>
                <a:srgbClr val="595959"/>
              </a:solidFill>
              <a:latin typeface="Roboto Light"/>
              <a:ea typeface="Roboto Light"/>
              <a:cs typeface="Roboto Light"/>
              <a:sym typeface="Roboto Light"/>
            </a:endParaRPr>
          </a:p>
          <a:p>
            <a:pPr lvl="0">
              <a:spcBef>
                <a:spcPts val="1000"/>
              </a:spcBef>
            </a:pPr>
            <a:r>
              <a:rPr lang="en-US" sz="1300" dirty="0">
                <a:solidFill>
                  <a:srgbClr val="4285F4"/>
                </a:solidFill>
                <a:latin typeface="Roboto Light"/>
                <a:ea typeface="Roboto Light"/>
                <a:cs typeface="Roboto Light"/>
                <a:sym typeface="Roboto Light"/>
              </a:rPr>
              <a:t>"I will try going back to take the quiz.  I don't see a back button.  That's weird.  Maybe try the home button?"</a:t>
            </a:r>
            <a:r>
              <a:rPr lang="en" sz="1300" dirty="0">
                <a:solidFill>
                  <a:srgbClr val="4285F4"/>
                </a:solidFill>
                <a:latin typeface="Roboto Light"/>
                <a:ea typeface="Roboto Light"/>
                <a:cs typeface="Roboto Light"/>
                <a:sym typeface="Roboto Light"/>
              </a:rPr>
              <a:t>” (PA)</a:t>
            </a:r>
            <a:endParaRPr sz="1300" dirty="0">
              <a:solidFill>
                <a:srgbClr val="4285F4"/>
              </a:solidFill>
              <a:latin typeface="Roboto Light"/>
              <a:ea typeface="Roboto Light"/>
              <a:cs typeface="Roboto Light"/>
              <a:sym typeface="Roboto Light"/>
            </a:endParaRPr>
          </a:p>
          <a:p>
            <a:pPr marL="0" lvl="0" indent="0" algn="l" rtl="0">
              <a:lnSpc>
                <a:spcPct val="115000"/>
              </a:lnSpc>
              <a:spcBef>
                <a:spcPts val="0"/>
              </a:spcBef>
              <a:spcAft>
                <a:spcPts val="1000"/>
              </a:spcAft>
              <a:buNone/>
            </a:pPr>
            <a:endParaRPr sz="1300" dirty="0">
              <a:solidFill>
                <a:srgbClr val="595959"/>
              </a:solidFill>
              <a:latin typeface="Roboto Light"/>
              <a:ea typeface="Roboto Light"/>
              <a:cs typeface="Roboto Light"/>
              <a:sym typeface="Roboto Light"/>
            </a:endParaRPr>
          </a:p>
        </p:txBody>
      </p:sp>
      <p:grpSp>
        <p:nvGrpSpPr>
          <p:cNvPr id="112" name="Google Shape;112;p21"/>
          <p:cNvGrpSpPr/>
          <p:nvPr/>
        </p:nvGrpSpPr>
        <p:grpSpPr>
          <a:xfrm>
            <a:off x="6134289" y="2951327"/>
            <a:ext cx="234000" cy="234000"/>
            <a:chOff x="4462947" y="2315504"/>
            <a:chExt cx="234000" cy="234000"/>
          </a:xfrm>
        </p:grpSpPr>
        <p:sp>
          <p:nvSpPr>
            <p:cNvPr id="113" name="Google Shape;113;p21"/>
            <p:cNvSpPr/>
            <p:nvPr/>
          </p:nvSpPr>
          <p:spPr>
            <a:xfrm>
              <a:off x="4504550" y="2364650"/>
              <a:ext cx="165900" cy="1659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4" name="Google Shape;114;p21"/>
            <p:cNvSpPr txBox="1"/>
            <p:nvPr/>
          </p:nvSpPr>
          <p:spPr>
            <a:xfrm>
              <a:off x="4462947" y="2315504"/>
              <a:ext cx="234000" cy="23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FFFFFF"/>
                  </a:solidFill>
                  <a:latin typeface="Roboto"/>
                  <a:ea typeface="Roboto"/>
                  <a:cs typeface="Roboto"/>
                  <a:sym typeface="Roboto"/>
                </a:rPr>
                <a:t>a</a:t>
              </a:r>
              <a:endParaRPr sz="900">
                <a:solidFill>
                  <a:srgbClr val="FFFFFF"/>
                </a:solidFill>
                <a:latin typeface="Roboto"/>
                <a:ea typeface="Roboto"/>
                <a:cs typeface="Roboto"/>
                <a:sym typeface="Roboto"/>
              </a:endParaRPr>
            </a:p>
          </p:txBody>
        </p:sp>
      </p:grpSp>
      <p:pic>
        <p:nvPicPr>
          <p:cNvPr id="11" name="Picture 10">
            <a:extLst>
              <a:ext uri="{FF2B5EF4-FFF2-40B4-BE49-F238E27FC236}">
                <a16:creationId xmlns:a16="http://schemas.microsoft.com/office/drawing/2014/main" id="{B9D16519-A32A-1E80-2693-F433D12AADD8}"/>
              </a:ext>
            </a:extLst>
          </p:cNvPr>
          <p:cNvPicPr>
            <a:picLocks noChangeAspect="1"/>
          </p:cNvPicPr>
          <p:nvPr/>
        </p:nvPicPr>
        <p:blipFill>
          <a:blip r:embed="rId3"/>
          <a:stretch>
            <a:fillRect/>
          </a:stretch>
        </p:blipFill>
        <p:spPr>
          <a:xfrm>
            <a:off x="5242129" y="343573"/>
            <a:ext cx="2266659" cy="4507992"/>
          </a:xfrm>
          <a:prstGeom prst="roundRect">
            <a:avLst/>
          </a:prstGeom>
          <a:effectLst>
            <a:outerShdw blurRad="50800" dist="38100" dir="2700000" sx="101000" sy="101000" algn="tl" rotWithShape="0">
              <a:prstClr val="black">
                <a:alpha val="40000"/>
              </a:prstClr>
            </a:outerShdw>
          </a:effectLst>
        </p:spPr>
      </p:pic>
      <p:cxnSp>
        <p:nvCxnSpPr>
          <p:cNvPr id="12" name="Google Shape;254;p51">
            <a:extLst>
              <a:ext uri="{FF2B5EF4-FFF2-40B4-BE49-F238E27FC236}">
                <a16:creationId xmlns:a16="http://schemas.microsoft.com/office/drawing/2014/main" id="{938CB9D3-7F40-B401-E39B-A1D50AEC7E43}"/>
              </a:ext>
            </a:extLst>
          </p:cNvPr>
          <p:cNvCxnSpPr/>
          <p:nvPr/>
        </p:nvCxnSpPr>
        <p:spPr>
          <a:xfrm rot="10800000">
            <a:off x="7125600" y="3339862"/>
            <a:ext cx="918000" cy="0"/>
          </a:xfrm>
          <a:prstGeom prst="straightConnector1">
            <a:avLst/>
          </a:prstGeom>
          <a:noFill/>
          <a:ln w="19050" cap="flat" cmpd="sng">
            <a:solidFill>
              <a:srgbClr val="FBBC04"/>
            </a:solidFill>
            <a:prstDash val="solid"/>
            <a:round/>
            <a:headEnd type="none" w="med" len="med"/>
            <a:tailEnd type="triangle" w="med" len="med"/>
          </a:ln>
        </p:spPr>
      </p:cxnSp>
      <p:sp>
        <p:nvSpPr>
          <p:cNvPr id="13" name="Google Shape;256;p51">
            <a:extLst>
              <a:ext uri="{FF2B5EF4-FFF2-40B4-BE49-F238E27FC236}">
                <a16:creationId xmlns:a16="http://schemas.microsoft.com/office/drawing/2014/main" id="{786B5A84-CE3C-7082-FEF0-93230F80EB2A}"/>
              </a:ext>
            </a:extLst>
          </p:cNvPr>
          <p:cNvSpPr txBox="1"/>
          <p:nvPr/>
        </p:nvSpPr>
        <p:spPr>
          <a:xfrm>
            <a:off x="8043600" y="2951327"/>
            <a:ext cx="110040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5F6368"/>
                </a:solidFill>
                <a:latin typeface="Open Sans"/>
                <a:ea typeface="Open Sans"/>
                <a:cs typeface="Open Sans"/>
                <a:sym typeface="Open Sans"/>
              </a:rPr>
              <a:t>There is no back button on this screen.</a:t>
            </a:r>
            <a:endParaRPr sz="1000">
              <a:solidFill>
                <a:srgbClr val="5F6368"/>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Picture 1">
            <a:extLst>
              <a:ext uri="{FF2B5EF4-FFF2-40B4-BE49-F238E27FC236}">
                <a16:creationId xmlns:a16="http://schemas.microsoft.com/office/drawing/2014/main" id="{32AA3F37-806D-B850-FAD2-A72E5CFAD2DB}"/>
              </a:ext>
            </a:extLst>
          </p:cNvPr>
          <p:cNvPicPr>
            <a:picLocks noChangeAspect="1"/>
          </p:cNvPicPr>
          <p:nvPr/>
        </p:nvPicPr>
        <p:blipFill>
          <a:blip r:embed="rId3"/>
          <a:stretch>
            <a:fillRect/>
          </a:stretch>
        </p:blipFill>
        <p:spPr>
          <a:xfrm>
            <a:off x="5242129" y="343574"/>
            <a:ext cx="2266659" cy="4489488"/>
          </a:xfrm>
          <a:prstGeom prst="roundRect">
            <a:avLst/>
          </a:prstGeom>
          <a:effectLst>
            <a:outerShdw blurRad="50800" dist="38100" dir="2700000" sx="101000" sy="101000" algn="tl" rotWithShape="0">
              <a:prstClr val="black">
                <a:alpha val="40000"/>
              </a:prstClr>
            </a:outerShdw>
          </a:effectLst>
        </p:spPr>
      </p:pic>
      <p:sp>
        <p:nvSpPr>
          <p:cNvPr id="109" name="Google Shape;109;p21"/>
          <p:cNvSpPr txBox="1"/>
          <p:nvPr/>
        </p:nvSpPr>
        <p:spPr>
          <a:xfrm>
            <a:off x="273625" y="404600"/>
            <a:ext cx="5131200" cy="343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000000"/>
                </a:solidFill>
                <a:latin typeface="Google Sans"/>
                <a:ea typeface="Google Sans"/>
                <a:cs typeface="Google Sans"/>
                <a:sym typeface="Google Sans"/>
              </a:rPr>
              <a:t>Users Confused (Updated 7/5/22) </a:t>
            </a:r>
            <a:endParaRPr sz="1800">
              <a:solidFill>
                <a:srgbClr val="000000"/>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800">
              <a:solidFill>
                <a:srgbClr val="000000"/>
              </a:solidFill>
              <a:latin typeface="Google Sans"/>
              <a:ea typeface="Google Sans"/>
              <a:cs typeface="Google Sans"/>
              <a:sym typeface="Google Sans"/>
            </a:endParaRPr>
          </a:p>
        </p:txBody>
      </p:sp>
      <p:sp>
        <p:nvSpPr>
          <p:cNvPr id="110" name="Google Shape;110;p21"/>
          <p:cNvSpPr txBox="1"/>
          <p:nvPr/>
        </p:nvSpPr>
        <p:spPr>
          <a:xfrm>
            <a:off x="273625" y="971350"/>
            <a:ext cx="3585900" cy="3430200"/>
          </a:xfrm>
          <a:prstGeom prst="rect">
            <a:avLst/>
          </a:prstGeom>
          <a:noFill/>
          <a:ln>
            <a:noFill/>
          </a:ln>
        </p:spPr>
        <p:txBody>
          <a:bodyPr spcFirstLastPara="1" wrap="square" lIns="91425" tIns="91425" rIns="91425" bIns="91425" anchor="t" anchorCtr="0">
            <a:noAutofit/>
          </a:bodyPr>
          <a:lstStyle/>
          <a:p>
            <a:pPr marL="457200" lvl="0" indent="-311150">
              <a:lnSpc>
                <a:spcPct val="115000"/>
              </a:lnSpc>
              <a:spcBef>
                <a:spcPts val="1000"/>
              </a:spcBef>
              <a:buClr>
                <a:srgbClr val="595959"/>
              </a:buClr>
              <a:buSzPts val="1300"/>
              <a:buFont typeface="Roboto Light"/>
              <a:buChar char="●"/>
            </a:pPr>
            <a:r>
              <a:rPr lang="en" sz="1300">
                <a:solidFill>
                  <a:srgbClr val="595959"/>
                </a:solidFill>
                <a:latin typeface="Roboto Light"/>
                <a:ea typeface="Roboto Light"/>
                <a:cs typeface="Roboto Light"/>
                <a:sym typeface="Roboto Light"/>
              </a:rPr>
              <a:t>It was observed that 4 out of 5 participants were confused in sections of the navigation </a:t>
            </a:r>
            <a:r>
              <a:rPr lang="en" sz="1300" err="1">
                <a:solidFill>
                  <a:srgbClr val="595959"/>
                </a:solidFill>
                <a:latin typeface="Roboto Light"/>
                <a:ea typeface="Roboto Light"/>
                <a:cs typeface="Roboto Light"/>
                <a:sym typeface="Roboto Light"/>
              </a:rPr>
              <a:t>proces</a:t>
            </a:r>
            <a:r>
              <a:rPr lang="en-US" sz="1300">
                <a:solidFill>
                  <a:srgbClr val="595959"/>
                </a:solidFill>
                <a:latin typeface="Roboto Light"/>
                <a:ea typeface="Roboto Light"/>
                <a:cs typeface="Roboto Light"/>
                <a:sym typeface="Roboto Light"/>
              </a:rPr>
              <a:t>s.</a:t>
            </a:r>
            <a:endParaRPr lang="en" sz="1300">
              <a:solidFill>
                <a:srgbClr val="595959"/>
              </a:solidFill>
              <a:latin typeface="Roboto Light"/>
              <a:ea typeface="Roboto Light"/>
              <a:cs typeface="Roboto Light"/>
              <a:sym typeface="Roboto Light"/>
            </a:endParaRPr>
          </a:p>
          <a:p>
            <a:pPr marL="457200" lvl="0" indent="-311150" algn="l" rtl="0">
              <a:lnSpc>
                <a:spcPct val="115000"/>
              </a:lnSpc>
              <a:spcBef>
                <a:spcPts val="1000"/>
              </a:spcBef>
              <a:spcAft>
                <a:spcPts val="0"/>
              </a:spcAft>
              <a:buClr>
                <a:srgbClr val="595959"/>
              </a:buClr>
              <a:buSzPts val="1300"/>
              <a:buFont typeface="Roboto Light"/>
              <a:buChar char="●"/>
            </a:pPr>
            <a:r>
              <a:rPr lang="en" sz="1300">
                <a:solidFill>
                  <a:srgbClr val="595959"/>
                </a:solidFill>
                <a:latin typeface="Roboto Light"/>
                <a:ea typeface="Roboto Light"/>
                <a:cs typeface="Roboto Light"/>
                <a:sym typeface="Roboto Light"/>
              </a:rPr>
              <a:t>The most seen problem was going back to the instrument screen from the listening screen.  It is now fixed, as seen in the prototype to the right.  </a:t>
            </a:r>
            <a:endParaRPr lang="en-US"/>
          </a:p>
        </p:txBody>
      </p:sp>
      <p:cxnSp>
        <p:nvCxnSpPr>
          <p:cNvPr id="12" name="Google Shape;254;p51">
            <a:extLst>
              <a:ext uri="{FF2B5EF4-FFF2-40B4-BE49-F238E27FC236}">
                <a16:creationId xmlns:a16="http://schemas.microsoft.com/office/drawing/2014/main" id="{938CB9D3-7F40-B401-E39B-A1D50AEC7E43}"/>
              </a:ext>
            </a:extLst>
          </p:cNvPr>
          <p:cNvCxnSpPr>
            <a:cxnSpLocks/>
          </p:cNvCxnSpPr>
          <p:nvPr/>
        </p:nvCxnSpPr>
        <p:spPr>
          <a:xfrm flipH="1">
            <a:off x="7282608" y="3592110"/>
            <a:ext cx="599503" cy="0"/>
          </a:xfrm>
          <a:prstGeom prst="straightConnector1">
            <a:avLst/>
          </a:prstGeom>
          <a:noFill/>
          <a:ln w="19050" cap="flat" cmpd="sng">
            <a:solidFill>
              <a:srgbClr val="FBBC04"/>
            </a:solidFill>
            <a:prstDash val="solid"/>
            <a:round/>
            <a:headEnd type="none" w="med" len="med"/>
            <a:tailEnd type="triangle" w="med" len="med"/>
          </a:ln>
        </p:spPr>
      </p:cxnSp>
      <p:sp>
        <p:nvSpPr>
          <p:cNvPr id="13" name="Google Shape;256;p51">
            <a:extLst>
              <a:ext uri="{FF2B5EF4-FFF2-40B4-BE49-F238E27FC236}">
                <a16:creationId xmlns:a16="http://schemas.microsoft.com/office/drawing/2014/main" id="{786B5A84-CE3C-7082-FEF0-93230F80EB2A}"/>
              </a:ext>
            </a:extLst>
          </p:cNvPr>
          <p:cNvSpPr txBox="1"/>
          <p:nvPr/>
        </p:nvSpPr>
        <p:spPr>
          <a:xfrm>
            <a:off x="7882111" y="3268960"/>
            <a:ext cx="110040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5F6368"/>
                </a:solidFill>
                <a:latin typeface="Open Sans"/>
                <a:ea typeface="Open Sans"/>
                <a:cs typeface="Open Sans"/>
                <a:sym typeface="Open Sans"/>
              </a:rPr>
              <a:t>There is now a back button on this screen.</a:t>
            </a:r>
            <a:endParaRPr sz="1000">
              <a:solidFill>
                <a:srgbClr val="5F6368"/>
              </a:solidFill>
              <a:latin typeface="Open Sans"/>
              <a:ea typeface="Open Sans"/>
              <a:cs typeface="Open Sans"/>
              <a:sym typeface="Open Sans"/>
            </a:endParaRPr>
          </a:p>
        </p:txBody>
      </p:sp>
    </p:spTree>
    <p:extLst>
      <p:ext uri="{BB962C8B-B14F-4D97-AF65-F5344CB8AC3E}">
        <p14:creationId xmlns:p14="http://schemas.microsoft.com/office/powerpoint/2010/main" val="2824304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Picture 1">
            <a:extLst>
              <a:ext uri="{FF2B5EF4-FFF2-40B4-BE49-F238E27FC236}">
                <a16:creationId xmlns:a16="http://schemas.microsoft.com/office/drawing/2014/main" id="{0350FA01-0854-E101-C899-59A100A197E9}"/>
              </a:ext>
            </a:extLst>
          </p:cNvPr>
          <p:cNvPicPr>
            <a:picLocks noChangeAspect="1"/>
          </p:cNvPicPr>
          <p:nvPr/>
        </p:nvPicPr>
        <p:blipFill>
          <a:blip r:embed="rId3"/>
          <a:stretch>
            <a:fillRect/>
          </a:stretch>
        </p:blipFill>
        <p:spPr>
          <a:xfrm>
            <a:off x="5240078" y="332014"/>
            <a:ext cx="2274503" cy="4536440"/>
          </a:xfrm>
          <a:prstGeom prst="roundRect">
            <a:avLst/>
          </a:prstGeom>
          <a:effectLst>
            <a:outerShdw blurRad="50800" dist="38100" dir="2700000" sx="101000" sy="101000" algn="tl" rotWithShape="0">
              <a:prstClr val="black">
                <a:alpha val="40000"/>
              </a:prstClr>
            </a:outerShdw>
          </a:effectLst>
        </p:spPr>
      </p:pic>
      <p:sp>
        <p:nvSpPr>
          <p:cNvPr id="11" name="Google Shape;109;p21">
            <a:extLst>
              <a:ext uri="{FF2B5EF4-FFF2-40B4-BE49-F238E27FC236}">
                <a16:creationId xmlns:a16="http://schemas.microsoft.com/office/drawing/2014/main" id="{C6C7FE7C-3479-652C-B625-033D9B51C0AE}"/>
              </a:ext>
            </a:extLst>
          </p:cNvPr>
          <p:cNvSpPr txBox="1"/>
          <p:nvPr/>
        </p:nvSpPr>
        <p:spPr>
          <a:xfrm>
            <a:off x="273625" y="404600"/>
            <a:ext cx="2031164" cy="56674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000000"/>
                </a:solidFill>
                <a:latin typeface="Google Sans"/>
                <a:ea typeface="Google Sans"/>
                <a:cs typeface="Google Sans"/>
                <a:sym typeface="Google Sans"/>
              </a:rPr>
              <a:t>Users Frustrated </a:t>
            </a:r>
            <a:endParaRPr sz="1800">
              <a:solidFill>
                <a:srgbClr val="000000"/>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800">
              <a:solidFill>
                <a:srgbClr val="000000"/>
              </a:solidFill>
              <a:latin typeface="Google Sans"/>
              <a:ea typeface="Google Sans"/>
              <a:cs typeface="Google Sans"/>
              <a:sym typeface="Google Sans"/>
            </a:endParaRPr>
          </a:p>
        </p:txBody>
      </p:sp>
      <p:sp>
        <p:nvSpPr>
          <p:cNvPr id="12" name="Google Shape;110;p21">
            <a:extLst>
              <a:ext uri="{FF2B5EF4-FFF2-40B4-BE49-F238E27FC236}">
                <a16:creationId xmlns:a16="http://schemas.microsoft.com/office/drawing/2014/main" id="{BEBDD301-F33B-7547-EB53-E830F4368030}"/>
              </a:ext>
            </a:extLst>
          </p:cNvPr>
          <p:cNvSpPr txBox="1"/>
          <p:nvPr/>
        </p:nvSpPr>
        <p:spPr>
          <a:xfrm>
            <a:off x="273625" y="971349"/>
            <a:ext cx="3585900" cy="4064113"/>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1000"/>
              </a:spcBef>
              <a:spcAft>
                <a:spcPts val="0"/>
              </a:spcAft>
              <a:buClr>
                <a:srgbClr val="595959"/>
              </a:buClr>
              <a:buSzPts val="1300"/>
              <a:buFont typeface="Roboto Light"/>
              <a:buChar char="●"/>
            </a:pPr>
            <a:r>
              <a:rPr lang="en" sz="1300">
                <a:solidFill>
                  <a:srgbClr val="595959"/>
                </a:solidFill>
                <a:latin typeface="Roboto Light"/>
                <a:ea typeface="Roboto Light"/>
                <a:cs typeface="Roboto Light"/>
                <a:sym typeface="Roboto Light"/>
              </a:rPr>
              <a:t>It was observed that 3 out of 5 participants were frustrated when using certain sections of the app.  </a:t>
            </a:r>
            <a:endParaRPr sz="1300">
              <a:solidFill>
                <a:srgbClr val="595959"/>
              </a:solidFill>
              <a:latin typeface="Roboto Light"/>
              <a:ea typeface="Roboto Light"/>
              <a:cs typeface="Roboto Light"/>
              <a:sym typeface="Roboto Light"/>
            </a:endParaRPr>
          </a:p>
          <a:p>
            <a:pPr marL="457200" lvl="0" indent="-311150" algn="l" rtl="0">
              <a:lnSpc>
                <a:spcPct val="115000"/>
              </a:lnSpc>
              <a:spcBef>
                <a:spcPts val="1000"/>
              </a:spcBef>
              <a:spcAft>
                <a:spcPts val="0"/>
              </a:spcAft>
              <a:buClr>
                <a:srgbClr val="595959"/>
              </a:buClr>
              <a:buSzPts val="1300"/>
              <a:buFont typeface="Roboto Light"/>
              <a:buChar char="●"/>
            </a:pPr>
            <a:r>
              <a:rPr lang="en" sz="1300">
                <a:solidFill>
                  <a:srgbClr val="595959"/>
                </a:solidFill>
                <a:latin typeface="Roboto Light"/>
                <a:ea typeface="Roboto Light"/>
                <a:cs typeface="Roboto Light"/>
                <a:sym typeface="Roboto Light"/>
              </a:rPr>
              <a:t>This means that for most users, frustration occurs at some point when using the app.</a:t>
            </a:r>
          </a:p>
          <a:p>
            <a:pPr marL="146050" lvl="0" algn="l" rtl="0">
              <a:lnSpc>
                <a:spcPct val="115000"/>
              </a:lnSpc>
              <a:spcBef>
                <a:spcPts val="1000"/>
              </a:spcBef>
              <a:spcAft>
                <a:spcPts val="0"/>
              </a:spcAft>
              <a:buClr>
                <a:srgbClr val="595959"/>
              </a:buClr>
              <a:buSzPts val="1300"/>
            </a:pPr>
            <a:endParaRPr sz="1300">
              <a:solidFill>
                <a:srgbClr val="595959"/>
              </a:solidFill>
              <a:latin typeface="Roboto Light"/>
              <a:ea typeface="Roboto Light"/>
              <a:cs typeface="Roboto Light"/>
              <a:sym typeface="Roboto Light"/>
            </a:endParaRPr>
          </a:p>
          <a:p>
            <a:pPr lvl="0">
              <a:spcBef>
                <a:spcPts val="1000"/>
              </a:spcBef>
            </a:pPr>
            <a:r>
              <a:rPr lang="en-US" sz="1300">
                <a:solidFill>
                  <a:srgbClr val="4285F4"/>
                </a:solidFill>
                <a:latin typeface="Roboto Light"/>
                <a:ea typeface="Roboto Light"/>
                <a:cs typeface="Roboto Light"/>
                <a:sym typeface="Roboto Light"/>
              </a:rPr>
              <a:t>"I am really confused on how to go back.  I don’t see anything labeled.  I'll try clicking the home button since all the other buttons don't really make sense.  Now it looks like I have to start all over!  This is so annoying!" </a:t>
            </a:r>
            <a:r>
              <a:rPr lang="en" sz="1300">
                <a:solidFill>
                  <a:srgbClr val="4285F4"/>
                </a:solidFill>
                <a:latin typeface="Roboto Light"/>
                <a:ea typeface="Roboto Light"/>
                <a:cs typeface="Roboto Light"/>
                <a:sym typeface="Roboto Light"/>
              </a:rPr>
              <a:t>(PE)</a:t>
            </a:r>
            <a:endParaRPr sz="1300">
              <a:solidFill>
                <a:srgbClr val="4285F4"/>
              </a:solidFill>
              <a:latin typeface="Roboto Light"/>
              <a:ea typeface="Roboto Light"/>
              <a:cs typeface="Roboto Light"/>
              <a:sym typeface="Roboto Light"/>
            </a:endParaRPr>
          </a:p>
          <a:p>
            <a:pPr marL="0" lvl="0" indent="0" algn="l" rtl="0">
              <a:lnSpc>
                <a:spcPct val="115000"/>
              </a:lnSpc>
              <a:spcBef>
                <a:spcPts val="0"/>
              </a:spcBef>
              <a:spcAft>
                <a:spcPts val="1000"/>
              </a:spcAft>
              <a:buNone/>
            </a:pPr>
            <a:endParaRPr sz="1300">
              <a:solidFill>
                <a:srgbClr val="595959"/>
              </a:solidFill>
              <a:latin typeface="Roboto Light"/>
              <a:ea typeface="Roboto Light"/>
              <a:cs typeface="Roboto Light"/>
              <a:sym typeface="Roboto Light"/>
            </a:endParaRPr>
          </a:p>
        </p:txBody>
      </p:sp>
      <p:cxnSp>
        <p:nvCxnSpPr>
          <p:cNvPr id="16" name="Google Shape;252;p51">
            <a:extLst>
              <a:ext uri="{FF2B5EF4-FFF2-40B4-BE49-F238E27FC236}">
                <a16:creationId xmlns:a16="http://schemas.microsoft.com/office/drawing/2014/main" id="{525668FB-5FB3-4BB3-E0E2-39FDBED5B275}"/>
              </a:ext>
            </a:extLst>
          </p:cNvPr>
          <p:cNvCxnSpPr>
            <a:cxnSpLocks/>
          </p:cNvCxnSpPr>
          <p:nvPr/>
        </p:nvCxnSpPr>
        <p:spPr>
          <a:xfrm>
            <a:off x="4947781" y="1773816"/>
            <a:ext cx="431713" cy="0"/>
          </a:xfrm>
          <a:prstGeom prst="straightConnector1">
            <a:avLst/>
          </a:prstGeom>
          <a:noFill/>
          <a:ln w="19050" cap="flat" cmpd="sng">
            <a:solidFill>
              <a:srgbClr val="FBBC04"/>
            </a:solidFill>
            <a:prstDash val="solid"/>
            <a:round/>
            <a:headEnd type="none" w="med" len="med"/>
            <a:tailEnd type="triangle" w="med" len="med"/>
          </a:ln>
        </p:spPr>
      </p:cxnSp>
      <p:sp>
        <p:nvSpPr>
          <p:cNvPr id="17" name="Google Shape;253;p51">
            <a:extLst>
              <a:ext uri="{FF2B5EF4-FFF2-40B4-BE49-F238E27FC236}">
                <a16:creationId xmlns:a16="http://schemas.microsoft.com/office/drawing/2014/main" id="{98D63CC9-C592-957E-7630-49BC83B2AA9C}"/>
              </a:ext>
            </a:extLst>
          </p:cNvPr>
          <p:cNvSpPr txBox="1"/>
          <p:nvPr/>
        </p:nvSpPr>
        <p:spPr>
          <a:xfrm>
            <a:off x="3968062" y="1219833"/>
            <a:ext cx="11004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5F6368"/>
                </a:solidFill>
                <a:latin typeface="Open Sans"/>
                <a:ea typeface="Open Sans"/>
                <a:cs typeface="Open Sans"/>
                <a:sym typeface="Open Sans"/>
              </a:rPr>
              <a:t>Not enough choices.  Participant confused on where to go next. </a:t>
            </a:r>
            <a:endParaRPr sz="1000">
              <a:solidFill>
                <a:srgbClr val="5F6368"/>
              </a:solidFill>
              <a:latin typeface="Open Sans"/>
              <a:ea typeface="Open Sans"/>
              <a:cs typeface="Open Sans"/>
              <a:sym typeface="Open Sans"/>
            </a:endParaRPr>
          </a:p>
        </p:txBody>
      </p:sp>
    </p:spTree>
    <p:extLst>
      <p:ext uri="{BB962C8B-B14F-4D97-AF65-F5344CB8AC3E}">
        <p14:creationId xmlns:p14="http://schemas.microsoft.com/office/powerpoint/2010/main" val="1420430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Picture 2">
            <a:extLst>
              <a:ext uri="{FF2B5EF4-FFF2-40B4-BE49-F238E27FC236}">
                <a16:creationId xmlns:a16="http://schemas.microsoft.com/office/drawing/2014/main" id="{2EB0502F-9E3C-598E-1D10-3C5F83A53DE4}"/>
              </a:ext>
            </a:extLst>
          </p:cNvPr>
          <p:cNvPicPr>
            <a:picLocks noChangeAspect="1"/>
          </p:cNvPicPr>
          <p:nvPr/>
        </p:nvPicPr>
        <p:blipFill>
          <a:blip r:embed="rId3"/>
          <a:stretch>
            <a:fillRect/>
          </a:stretch>
        </p:blipFill>
        <p:spPr>
          <a:xfrm>
            <a:off x="5240077" y="332014"/>
            <a:ext cx="2296533" cy="4536440"/>
          </a:xfrm>
          <a:prstGeom prst="roundRect">
            <a:avLst/>
          </a:prstGeom>
          <a:effectLst>
            <a:outerShdw blurRad="50800" dist="38100" dir="2700000" sx="101000" sy="101000" algn="tl" rotWithShape="0">
              <a:prstClr val="black">
                <a:alpha val="40000"/>
              </a:prstClr>
            </a:outerShdw>
          </a:effectLst>
        </p:spPr>
      </p:pic>
      <p:sp>
        <p:nvSpPr>
          <p:cNvPr id="11" name="Google Shape;109;p21">
            <a:extLst>
              <a:ext uri="{FF2B5EF4-FFF2-40B4-BE49-F238E27FC236}">
                <a16:creationId xmlns:a16="http://schemas.microsoft.com/office/drawing/2014/main" id="{C6C7FE7C-3479-652C-B625-033D9B51C0AE}"/>
              </a:ext>
            </a:extLst>
          </p:cNvPr>
          <p:cNvSpPr txBox="1"/>
          <p:nvPr/>
        </p:nvSpPr>
        <p:spPr>
          <a:xfrm>
            <a:off x="273624" y="404600"/>
            <a:ext cx="4136330" cy="56674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000000"/>
                </a:solidFill>
                <a:latin typeface="Google Sans"/>
                <a:ea typeface="Google Sans"/>
                <a:cs typeface="Google Sans"/>
                <a:sym typeface="Google Sans"/>
              </a:rPr>
              <a:t>Users Frustrated (Updated 7/5/22) </a:t>
            </a:r>
            <a:endParaRPr sz="1800">
              <a:solidFill>
                <a:srgbClr val="000000"/>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800">
              <a:solidFill>
                <a:srgbClr val="000000"/>
              </a:solidFill>
              <a:latin typeface="Google Sans"/>
              <a:ea typeface="Google Sans"/>
              <a:cs typeface="Google Sans"/>
              <a:sym typeface="Google Sans"/>
            </a:endParaRPr>
          </a:p>
        </p:txBody>
      </p:sp>
      <p:sp>
        <p:nvSpPr>
          <p:cNvPr id="12" name="Google Shape;110;p21">
            <a:extLst>
              <a:ext uri="{FF2B5EF4-FFF2-40B4-BE49-F238E27FC236}">
                <a16:creationId xmlns:a16="http://schemas.microsoft.com/office/drawing/2014/main" id="{BEBDD301-F33B-7547-EB53-E830F4368030}"/>
              </a:ext>
            </a:extLst>
          </p:cNvPr>
          <p:cNvSpPr txBox="1"/>
          <p:nvPr/>
        </p:nvSpPr>
        <p:spPr>
          <a:xfrm>
            <a:off x="273625" y="971349"/>
            <a:ext cx="3585900" cy="4064113"/>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1000"/>
              </a:spcBef>
              <a:spcAft>
                <a:spcPts val="0"/>
              </a:spcAft>
              <a:buClr>
                <a:srgbClr val="595959"/>
              </a:buClr>
              <a:buSzPts val="1300"/>
              <a:buFont typeface="Roboto Light"/>
              <a:buChar char="●"/>
            </a:pPr>
            <a:r>
              <a:rPr lang="en" sz="1300">
                <a:solidFill>
                  <a:srgbClr val="595959"/>
                </a:solidFill>
                <a:latin typeface="Roboto Light"/>
                <a:ea typeface="Roboto Light"/>
                <a:cs typeface="Roboto Light"/>
                <a:sym typeface="Roboto Light"/>
              </a:rPr>
              <a:t>It was observed that 3 out of 5 participants were frustrated when using certain sections of the app.  </a:t>
            </a:r>
            <a:endParaRPr sz="1300">
              <a:solidFill>
                <a:srgbClr val="595959"/>
              </a:solidFill>
              <a:latin typeface="Roboto Light"/>
              <a:ea typeface="Roboto Light"/>
              <a:cs typeface="Roboto Light"/>
              <a:sym typeface="Roboto Light"/>
            </a:endParaRPr>
          </a:p>
          <a:p>
            <a:pPr marL="457200" lvl="0" indent="-311150" algn="l" rtl="0">
              <a:lnSpc>
                <a:spcPct val="115000"/>
              </a:lnSpc>
              <a:spcBef>
                <a:spcPts val="1000"/>
              </a:spcBef>
              <a:spcAft>
                <a:spcPts val="0"/>
              </a:spcAft>
              <a:buClr>
                <a:srgbClr val="595959"/>
              </a:buClr>
              <a:buSzPts val="1300"/>
              <a:buFont typeface="Roboto Light"/>
              <a:buChar char="●"/>
            </a:pPr>
            <a:r>
              <a:rPr lang="en" sz="1300">
                <a:solidFill>
                  <a:srgbClr val="595959"/>
                </a:solidFill>
                <a:latin typeface="Roboto Light"/>
                <a:ea typeface="Roboto Light"/>
                <a:cs typeface="Roboto Light"/>
                <a:sym typeface="Roboto Light"/>
              </a:rPr>
              <a:t>Users did not have enough choices to leave certain pages such as the ”Profile” page.  </a:t>
            </a:r>
            <a:r>
              <a:rPr lang="en-US" sz="1300">
                <a:solidFill>
                  <a:srgbClr val="595959"/>
                </a:solidFill>
                <a:latin typeface="Roboto Light"/>
                <a:ea typeface="Roboto Light"/>
                <a:cs typeface="Roboto Light"/>
                <a:sym typeface="Roboto Light"/>
              </a:rPr>
              <a:t>We’ve added a back button, as shown on the right.</a:t>
            </a:r>
            <a:endParaRPr sz="1300">
              <a:solidFill>
                <a:srgbClr val="4285F4"/>
              </a:solidFill>
              <a:latin typeface="Roboto Light"/>
              <a:ea typeface="Roboto Light"/>
              <a:cs typeface="Roboto Light"/>
              <a:sym typeface="Roboto Light"/>
            </a:endParaRPr>
          </a:p>
          <a:p>
            <a:pPr marL="0" lvl="0" indent="0" algn="l" rtl="0">
              <a:lnSpc>
                <a:spcPct val="115000"/>
              </a:lnSpc>
              <a:spcBef>
                <a:spcPts val="0"/>
              </a:spcBef>
              <a:spcAft>
                <a:spcPts val="1000"/>
              </a:spcAft>
              <a:buNone/>
            </a:pPr>
            <a:endParaRPr sz="1300">
              <a:solidFill>
                <a:srgbClr val="595959"/>
              </a:solidFill>
              <a:latin typeface="Roboto Light"/>
              <a:ea typeface="Roboto Light"/>
              <a:cs typeface="Roboto Light"/>
              <a:sym typeface="Roboto Light"/>
            </a:endParaRPr>
          </a:p>
        </p:txBody>
      </p:sp>
      <p:cxnSp>
        <p:nvCxnSpPr>
          <p:cNvPr id="16" name="Google Shape;252;p51">
            <a:extLst>
              <a:ext uri="{FF2B5EF4-FFF2-40B4-BE49-F238E27FC236}">
                <a16:creationId xmlns:a16="http://schemas.microsoft.com/office/drawing/2014/main" id="{525668FB-5FB3-4BB3-E0E2-39FDBED5B275}"/>
              </a:ext>
            </a:extLst>
          </p:cNvPr>
          <p:cNvCxnSpPr>
            <a:cxnSpLocks/>
          </p:cNvCxnSpPr>
          <p:nvPr/>
        </p:nvCxnSpPr>
        <p:spPr>
          <a:xfrm>
            <a:off x="4851893" y="3848100"/>
            <a:ext cx="1294907" cy="0"/>
          </a:xfrm>
          <a:prstGeom prst="straightConnector1">
            <a:avLst/>
          </a:prstGeom>
          <a:noFill/>
          <a:ln w="19050" cap="flat" cmpd="sng">
            <a:solidFill>
              <a:srgbClr val="FBBC04"/>
            </a:solidFill>
            <a:prstDash val="solid"/>
            <a:round/>
            <a:headEnd type="none" w="med" len="med"/>
            <a:tailEnd type="triangle" w="med" len="med"/>
          </a:ln>
        </p:spPr>
      </p:cxnSp>
      <p:sp>
        <p:nvSpPr>
          <p:cNvPr id="17" name="Google Shape;253;p51">
            <a:extLst>
              <a:ext uri="{FF2B5EF4-FFF2-40B4-BE49-F238E27FC236}">
                <a16:creationId xmlns:a16="http://schemas.microsoft.com/office/drawing/2014/main" id="{98D63CC9-C592-957E-7630-49BC83B2AA9C}"/>
              </a:ext>
            </a:extLst>
          </p:cNvPr>
          <p:cNvSpPr txBox="1"/>
          <p:nvPr/>
        </p:nvSpPr>
        <p:spPr>
          <a:xfrm>
            <a:off x="3999601" y="3448005"/>
            <a:ext cx="1100400"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5F6368"/>
                </a:solidFill>
                <a:latin typeface="Open Sans"/>
                <a:ea typeface="Open Sans"/>
                <a:cs typeface="Open Sans"/>
                <a:sym typeface="Open Sans"/>
              </a:rPr>
              <a:t>This button now takes users to the home page.</a:t>
            </a:r>
            <a:endParaRPr sz="1000">
              <a:solidFill>
                <a:srgbClr val="5F6368"/>
              </a:solidFill>
              <a:latin typeface="Open Sans"/>
              <a:ea typeface="Open Sans"/>
              <a:cs typeface="Open Sans"/>
              <a:sym typeface="Open Sans"/>
            </a:endParaRPr>
          </a:p>
        </p:txBody>
      </p:sp>
    </p:spTree>
    <p:extLst>
      <p:ext uri="{BB962C8B-B14F-4D97-AF65-F5344CB8AC3E}">
        <p14:creationId xmlns:p14="http://schemas.microsoft.com/office/powerpoint/2010/main" val="369668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Picture 2">
            <a:extLst>
              <a:ext uri="{FF2B5EF4-FFF2-40B4-BE49-F238E27FC236}">
                <a16:creationId xmlns:a16="http://schemas.microsoft.com/office/drawing/2014/main" id="{958A810F-99ED-64A6-1787-CFC8602E5876}"/>
              </a:ext>
            </a:extLst>
          </p:cNvPr>
          <p:cNvPicPr>
            <a:picLocks noChangeAspect="1"/>
          </p:cNvPicPr>
          <p:nvPr/>
        </p:nvPicPr>
        <p:blipFill>
          <a:blip r:embed="rId3"/>
          <a:stretch>
            <a:fillRect/>
          </a:stretch>
        </p:blipFill>
        <p:spPr>
          <a:xfrm>
            <a:off x="5244105" y="332014"/>
            <a:ext cx="2267820" cy="4523146"/>
          </a:xfrm>
          <a:prstGeom prst="roundRect">
            <a:avLst/>
          </a:prstGeom>
        </p:spPr>
      </p:pic>
      <p:sp>
        <p:nvSpPr>
          <p:cNvPr id="109" name="Google Shape;109;p21"/>
          <p:cNvSpPr txBox="1"/>
          <p:nvPr/>
        </p:nvSpPr>
        <p:spPr>
          <a:xfrm>
            <a:off x="273625" y="404600"/>
            <a:ext cx="5131200" cy="343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000000"/>
                </a:solidFill>
                <a:latin typeface="Google Sans"/>
                <a:ea typeface="Google Sans"/>
                <a:cs typeface="Google Sans"/>
                <a:sym typeface="Google Sans"/>
              </a:rPr>
              <a:t>Intuitive App </a:t>
            </a:r>
            <a:endParaRPr sz="1800">
              <a:solidFill>
                <a:srgbClr val="000000"/>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800">
              <a:solidFill>
                <a:srgbClr val="000000"/>
              </a:solidFill>
              <a:latin typeface="Google Sans"/>
              <a:ea typeface="Google Sans"/>
              <a:cs typeface="Google Sans"/>
              <a:sym typeface="Google Sans"/>
            </a:endParaRPr>
          </a:p>
        </p:txBody>
      </p:sp>
      <p:sp>
        <p:nvSpPr>
          <p:cNvPr id="110" name="Google Shape;110;p21"/>
          <p:cNvSpPr txBox="1"/>
          <p:nvPr/>
        </p:nvSpPr>
        <p:spPr>
          <a:xfrm>
            <a:off x="273625" y="971349"/>
            <a:ext cx="3585900" cy="3883811"/>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1000"/>
              </a:spcBef>
              <a:spcAft>
                <a:spcPts val="0"/>
              </a:spcAft>
              <a:buClr>
                <a:srgbClr val="595959"/>
              </a:buClr>
              <a:buSzPts val="1300"/>
              <a:buFont typeface="Roboto Light"/>
              <a:buChar char="●"/>
            </a:pPr>
            <a:r>
              <a:rPr lang="en" sz="1300">
                <a:solidFill>
                  <a:srgbClr val="595959"/>
                </a:solidFill>
                <a:latin typeface="Roboto Light"/>
                <a:ea typeface="Roboto Light"/>
                <a:cs typeface="Roboto Light"/>
                <a:sym typeface="Roboto Light"/>
              </a:rPr>
              <a:t>It was observed that 5 out of 5 participants thought the app was intuitive to navigate in certain areas.</a:t>
            </a:r>
          </a:p>
          <a:p>
            <a:pPr marL="457200" indent="-311150">
              <a:lnSpc>
                <a:spcPct val="115000"/>
              </a:lnSpc>
              <a:spcBef>
                <a:spcPts val="1000"/>
              </a:spcBef>
              <a:buClr>
                <a:srgbClr val="595959"/>
              </a:buClr>
              <a:buSzPts val="1300"/>
              <a:buFont typeface="Roboto Light"/>
              <a:buChar char="●"/>
            </a:pPr>
            <a:r>
              <a:rPr lang="en" sz="1300">
                <a:solidFill>
                  <a:srgbClr val="595959"/>
                </a:solidFill>
                <a:latin typeface="Roboto Light"/>
                <a:cs typeface="Roboto Light"/>
                <a:sym typeface="Roboto Light"/>
              </a:rPr>
              <a:t>This means that all users found the app intuitive to use in certain areas.</a:t>
            </a:r>
            <a:endParaRPr lang="en-US"/>
          </a:p>
          <a:p>
            <a:pPr lvl="0">
              <a:spcBef>
                <a:spcPts val="1000"/>
              </a:spcBef>
            </a:pPr>
            <a:endParaRPr lang="en" sz="1300">
              <a:solidFill>
                <a:srgbClr val="595959"/>
              </a:solidFill>
              <a:latin typeface="Roboto Light"/>
              <a:ea typeface="Roboto Light"/>
              <a:cs typeface="Roboto Light"/>
              <a:sym typeface="Roboto Light"/>
            </a:endParaRPr>
          </a:p>
          <a:p>
            <a:pPr lvl="0">
              <a:spcBef>
                <a:spcPts val="1000"/>
              </a:spcBef>
            </a:pPr>
            <a:endParaRPr lang="en" sz="1300">
              <a:solidFill>
                <a:srgbClr val="595959"/>
              </a:solidFill>
              <a:latin typeface="Roboto Light"/>
              <a:ea typeface="Roboto Light"/>
              <a:cs typeface="Roboto Light"/>
              <a:sym typeface="Roboto Light"/>
            </a:endParaRPr>
          </a:p>
          <a:p>
            <a:pPr lvl="0">
              <a:spcBef>
                <a:spcPts val="1000"/>
              </a:spcBef>
            </a:pPr>
            <a:r>
              <a:rPr lang="en" sz="1300">
                <a:solidFill>
                  <a:srgbClr val="4285F4"/>
                </a:solidFill>
                <a:latin typeface="Roboto Light"/>
                <a:ea typeface="Roboto Light"/>
                <a:cs typeface="Roboto Light"/>
                <a:sym typeface="Roboto Light"/>
              </a:rPr>
              <a:t>“</a:t>
            </a:r>
            <a:r>
              <a:rPr lang="en-US" sz="1300">
                <a:solidFill>
                  <a:srgbClr val="4285F4"/>
                </a:solidFill>
                <a:latin typeface="Roboto Light"/>
                <a:ea typeface="Roboto Light"/>
                <a:cs typeface="Roboto Light"/>
                <a:sym typeface="Roboto Light"/>
              </a:rPr>
              <a:t>I'll try the quiz.  I see there is a back button on the quiz page.” </a:t>
            </a:r>
            <a:r>
              <a:rPr lang="en" sz="1300">
                <a:solidFill>
                  <a:srgbClr val="4285F4"/>
                </a:solidFill>
                <a:latin typeface="Roboto Light"/>
                <a:ea typeface="Roboto Light"/>
                <a:cs typeface="Roboto Light"/>
                <a:sym typeface="Roboto Light"/>
              </a:rPr>
              <a:t>(PD)</a:t>
            </a:r>
            <a:endParaRPr sz="1300">
              <a:solidFill>
                <a:srgbClr val="4285F4"/>
              </a:solidFill>
              <a:latin typeface="Roboto Light"/>
              <a:ea typeface="Roboto Light"/>
              <a:cs typeface="Roboto Light"/>
              <a:sym typeface="Roboto Light"/>
            </a:endParaRPr>
          </a:p>
          <a:p>
            <a:pPr marL="0" lvl="0" indent="0" algn="l" rtl="0">
              <a:lnSpc>
                <a:spcPct val="115000"/>
              </a:lnSpc>
              <a:spcBef>
                <a:spcPts val="0"/>
              </a:spcBef>
              <a:spcAft>
                <a:spcPts val="1000"/>
              </a:spcAft>
              <a:buNone/>
            </a:pPr>
            <a:endParaRPr sz="1300">
              <a:solidFill>
                <a:srgbClr val="595959"/>
              </a:solidFill>
              <a:latin typeface="Roboto Light"/>
              <a:ea typeface="Roboto Light"/>
              <a:cs typeface="Roboto Light"/>
              <a:sym typeface="Roboto Light"/>
            </a:endParaRPr>
          </a:p>
        </p:txBody>
      </p:sp>
      <p:cxnSp>
        <p:nvCxnSpPr>
          <p:cNvPr id="13" name="Google Shape;254;p51">
            <a:extLst>
              <a:ext uri="{FF2B5EF4-FFF2-40B4-BE49-F238E27FC236}">
                <a16:creationId xmlns:a16="http://schemas.microsoft.com/office/drawing/2014/main" id="{271CAF19-858B-A28F-17D4-04C11930E3B9}"/>
              </a:ext>
            </a:extLst>
          </p:cNvPr>
          <p:cNvCxnSpPr/>
          <p:nvPr/>
        </p:nvCxnSpPr>
        <p:spPr>
          <a:xfrm rot="10800000">
            <a:off x="6799923" y="4024769"/>
            <a:ext cx="918000" cy="0"/>
          </a:xfrm>
          <a:prstGeom prst="straightConnector1">
            <a:avLst/>
          </a:prstGeom>
          <a:noFill/>
          <a:ln w="19050" cap="flat" cmpd="sng">
            <a:solidFill>
              <a:srgbClr val="FBBC04"/>
            </a:solidFill>
            <a:prstDash val="solid"/>
            <a:round/>
            <a:headEnd type="none" w="med" len="med"/>
            <a:tailEnd type="triangle" w="med" len="med"/>
          </a:ln>
        </p:spPr>
      </p:cxnSp>
      <p:sp>
        <p:nvSpPr>
          <p:cNvPr id="14" name="Google Shape;256;p51">
            <a:extLst>
              <a:ext uri="{FF2B5EF4-FFF2-40B4-BE49-F238E27FC236}">
                <a16:creationId xmlns:a16="http://schemas.microsoft.com/office/drawing/2014/main" id="{565CFF8B-0D5A-B4CC-D0DF-96FE9D990187}"/>
              </a:ext>
            </a:extLst>
          </p:cNvPr>
          <p:cNvSpPr txBox="1"/>
          <p:nvPr/>
        </p:nvSpPr>
        <p:spPr>
          <a:xfrm>
            <a:off x="7729605" y="3624674"/>
            <a:ext cx="110040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5F6368"/>
                </a:solidFill>
                <a:latin typeface="Open Sans"/>
                <a:ea typeface="Open Sans"/>
                <a:cs typeface="Open Sans"/>
                <a:sym typeface="Open Sans"/>
              </a:rPr>
              <a:t>This button makes it easy to go back.</a:t>
            </a:r>
            <a:endParaRPr sz="1000">
              <a:solidFill>
                <a:srgbClr val="5F6368"/>
              </a:solidFill>
              <a:latin typeface="Open Sans"/>
              <a:ea typeface="Open Sans"/>
              <a:cs typeface="Open Sans"/>
              <a:sym typeface="Open Sans"/>
            </a:endParaRPr>
          </a:p>
        </p:txBody>
      </p:sp>
    </p:spTree>
    <p:extLst>
      <p:ext uri="{BB962C8B-B14F-4D97-AF65-F5344CB8AC3E}">
        <p14:creationId xmlns:p14="http://schemas.microsoft.com/office/powerpoint/2010/main" val="57100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9" name="Google Shape;110;p21">
            <a:extLst>
              <a:ext uri="{FF2B5EF4-FFF2-40B4-BE49-F238E27FC236}">
                <a16:creationId xmlns:a16="http://schemas.microsoft.com/office/drawing/2014/main" id="{9ABE96C4-5EEB-7371-1B78-045EA3C65BC7}"/>
              </a:ext>
            </a:extLst>
          </p:cNvPr>
          <p:cNvSpPr txBox="1"/>
          <p:nvPr/>
        </p:nvSpPr>
        <p:spPr>
          <a:xfrm>
            <a:off x="273625" y="971350"/>
            <a:ext cx="3585900" cy="417215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1000"/>
              </a:spcBef>
              <a:spcAft>
                <a:spcPts val="0"/>
              </a:spcAft>
              <a:buClr>
                <a:srgbClr val="595959"/>
              </a:buClr>
              <a:buSzPts val="1300"/>
              <a:buFont typeface="Roboto Light"/>
              <a:buChar char="●"/>
            </a:pPr>
            <a:r>
              <a:rPr lang="en" sz="1300">
                <a:solidFill>
                  <a:srgbClr val="595959"/>
                </a:solidFill>
                <a:latin typeface="Roboto Light"/>
                <a:ea typeface="Roboto Light"/>
                <a:cs typeface="Roboto Light"/>
                <a:sym typeface="Roboto Light"/>
              </a:rPr>
              <a:t>It was observed that 4 out of 5 participants found the app to be easy to understand with the big photos and images.</a:t>
            </a:r>
          </a:p>
          <a:p>
            <a:pPr marL="457200" lvl="0" indent="-311150" algn="l" rtl="0">
              <a:lnSpc>
                <a:spcPct val="115000"/>
              </a:lnSpc>
              <a:spcBef>
                <a:spcPts val="1000"/>
              </a:spcBef>
              <a:spcAft>
                <a:spcPts val="0"/>
              </a:spcAft>
              <a:buClr>
                <a:srgbClr val="595959"/>
              </a:buClr>
              <a:buSzPts val="1300"/>
              <a:buFont typeface="Roboto Light"/>
              <a:buChar char="●"/>
            </a:pPr>
            <a:r>
              <a:rPr lang="en" sz="1300">
                <a:solidFill>
                  <a:srgbClr val="595959"/>
                </a:solidFill>
                <a:latin typeface="Roboto Light"/>
                <a:ea typeface="Roboto Light"/>
                <a:cs typeface="Roboto Light"/>
                <a:sym typeface="Roboto Light"/>
              </a:rPr>
              <a:t>Almost all users understood how to use much of the app because of the size of the images.</a:t>
            </a:r>
          </a:p>
          <a:p>
            <a:pPr marL="457200" lvl="0" indent="-311150" algn="l" rtl="0">
              <a:lnSpc>
                <a:spcPct val="115000"/>
              </a:lnSpc>
              <a:spcBef>
                <a:spcPts val="1000"/>
              </a:spcBef>
              <a:spcAft>
                <a:spcPts val="0"/>
              </a:spcAft>
              <a:buClr>
                <a:srgbClr val="595959"/>
              </a:buClr>
              <a:buSzPts val="1300"/>
              <a:buFont typeface="Roboto Light"/>
              <a:buChar char="●"/>
            </a:pPr>
            <a:endParaRPr sz="1300">
              <a:solidFill>
                <a:srgbClr val="595959"/>
              </a:solidFill>
              <a:latin typeface="Roboto Light"/>
              <a:ea typeface="Roboto Light"/>
              <a:cs typeface="Roboto Light"/>
              <a:sym typeface="Roboto Light"/>
            </a:endParaRPr>
          </a:p>
          <a:p>
            <a:pPr lvl="0">
              <a:spcBef>
                <a:spcPts val="1000"/>
              </a:spcBef>
            </a:pPr>
            <a:r>
              <a:rPr lang="en" sz="1300">
                <a:solidFill>
                  <a:srgbClr val="4285F4"/>
                </a:solidFill>
                <a:latin typeface="Roboto Light"/>
                <a:ea typeface="Roboto Light"/>
                <a:cs typeface="Roboto Light"/>
                <a:sym typeface="Roboto Light"/>
              </a:rPr>
              <a:t>“</a:t>
            </a:r>
            <a:r>
              <a:rPr lang="en-US" sz="1300">
                <a:solidFill>
                  <a:srgbClr val="4285F4"/>
                </a:solidFill>
                <a:latin typeface="Roboto Light"/>
                <a:ea typeface="Roboto Light"/>
                <a:cs typeface="Roboto Light"/>
                <a:sym typeface="Roboto Light"/>
              </a:rPr>
              <a:t>I don't know if it's intuitive or not, but I like the big images.  At least I can see what I am clicking."</a:t>
            </a:r>
            <a:r>
              <a:rPr lang="en" sz="1300">
                <a:solidFill>
                  <a:srgbClr val="4285F4"/>
                </a:solidFill>
                <a:latin typeface="Roboto Light"/>
                <a:ea typeface="Roboto Light"/>
                <a:cs typeface="Roboto Light"/>
                <a:sym typeface="Roboto Light"/>
              </a:rPr>
              <a:t>  (PC)</a:t>
            </a:r>
            <a:endParaRPr sz="1300">
              <a:solidFill>
                <a:srgbClr val="595959"/>
              </a:solidFill>
              <a:latin typeface="Roboto Light"/>
              <a:ea typeface="Roboto Light"/>
              <a:cs typeface="Roboto Light"/>
              <a:sym typeface="Roboto Light"/>
            </a:endParaRPr>
          </a:p>
        </p:txBody>
      </p:sp>
      <p:sp>
        <p:nvSpPr>
          <p:cNvPr id="109" name="Google Shape;109;p21"/>
          <p:cNvSpPr txBox="1"/>
          <p:nvPr/>
        </p:nvSpPr>
        <p:spPr>
          <a:xfrm>
            <a:off x="273625" y="404600"/>
            <a:ext cx="2782726" cy="56675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000000"/>
                </a:solidFill>
                <a:latin typeface="Google Sans"/>
                <a:ea typeface="Google Sans"/>
                <a:cs typeface="Google Sans"/>
                <a:sym typeface="Google Sans"/>
              </a:rPr>
              <a:t>Big Photos and Images  </a:t>
            </a:r>
            <a:endParaRPr sz="1800">
              <a:solidFill>
                <a:srgbClr val="000000"/>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800">
              <a:solidFill>
                <a:srgbClr val="000000"/>
              </a:solidFill>
              <a:latin typeface="Google Sans"/>
              <a:ea typeface="Google Sans"/>
              <a:cs typeface="Google Sans"/>
              <a:sym typeface="Google Sans"/>
            </a:endParaRPr>
          </a:p>
        </p:txBody>
      </p:sp>
      <p:grpSp>
        <p:nvGrpSpPr>
          <p:cNvPr id="112" name="Google Shape;112;p21"/>
          <p:cNvGrpSpPr/>
          <p:nvPr/>
        </p:nvGrpSpPr>
        <p:grpSpPr>
          <a:xfrm>
            <a:off x="6134289" y="2951327"/>
            <a:ext cx="234000" cy="234000"/>
            <a:chOff x="4462947" y="2315504"/>
            <a:chExt cx="234000" cy="234000"/>
          </a:xfrm>
        </p:grpSpPr>
        <p:sp>
          <p:nvSpPr>
            <p:cNvPr id="113" name="Google Shape;113;p21"/>
            <p:cNvSpPr/>
            <p:nvPr/>
          </p:nvSpPr>
          <p:spPr>
            <a:xfrm>
              <a:off x="4504550" y="2364650"/>
              <a:ext cx="165900" cy="1659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4" name="Google Shape;114;p21"/>
            <p:cNvSpPr txBox="1"/>
            <p:nvPr/>
          </p:nvSpPr>
          <p:spPr>
            <a:xfrm>
              <a:off x="4462947" y="2315504"/>
              <a:ext cx="234000" cy="23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FFFFFF"/>
                  </a:solidFill>
                  <a:latin typeface="Roboto"/>
                  <a:ea typeface="Roboto"/>
                  <a:cs typeface="Roboto"/>
                  <a:sym typeface="Roboto"/>
                </a:rPr>
                <a:t>a</a:t>
              </a:r>
              <a:endParaRPr sz="900">
                <a:solidFill>
                  <a:srgbClr val="FFFFFF"/>
                </a:solidFill>
                <a:latin typeface="Roboto"/>
                <a:ea typeface="Roboto"/>
                <a:cs typeface="Roboto"/>
                <a:sym typeface="Roboto"/>
              </a:endParaRPr>
            </a:p>
          </p:txBody>
        </p:sp>
      </p:grpSp>
      <p:sp>
        <p:nvSpPr>
          <p:cNvPr id="115" name="Google Shape;115;p21"/>
          <p:cNvSpPr/>
          <p:nvPr/>
        </p:nvSpPr>
        <p:spPr>
          <a:xfrm>
            <a:off x="279375" y="4700968"/>
            <a:ext cx="8562900" cy="15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Picture 16">
            <a:extLst>
              <a:ext uri="{FF2B5EF4-FFF2-40B4-BE49-F238E27FC236}">
                <a16:creationId xmlns:a16="http://schemas.microsoft.com/office/drawing/2014/main" id="{0B391C80-110C-8B8D-CCFB-105289E8D718}"/>
              </a:ext>
            </a:extLst>
          </p:cNvPr>
          <p:cNvPicPr>
            <a:picLocks noChangeAspect="1"/>
          </p:cNvPicPr>
          <p:nvPr/>
        </p:nvPicPr>
        <p:blipFill>
          <a:blip r:embed="rId3"/>
          <a:stretch>
            <a:fillRect/>
          </a:stretch>
        </p:blipFill>
        <p:spPr>
          <a:xfrm>
            <a:off x="5233429" y="332015"/>
            <a:ext cx="2240280" cy="4504203"/>
          </a:xfrm>
          <a:prstGeom prst="roundRect">
            <a:avLst/>
          </a:prstGeom>
          <a:effectLst>
            <a:outerShdw blurRad="50800" dist="38100" dir="2700000" sx="101000" sy="101000" algn="tl" rotWithShape="0">
              <a:prstClr val="black">
                <a:alpha val="40000"/>
              </a:prstClr>
            </a:outerShdw>
          </a:effectLst>
        </p:spPr>
      </p:pic>
      <p:cxnSp>
        <p:nvCxnSpPr>
          <p:cNvPr id="18" name="Google Shape;264;p52">
            <a:extLst>
              <a:ext uri="{FF2B5EF4-FFF2-40B4-BE49-F238E27FC236}">
                <a16:creationId xmlns:a16="http://schemas.microsoft.com/office/drawing/2014/main" id="{5DE32475-1CB4-D00E-7C96-29FB6219F2F8}"/>
              </a:ext>
            </a:extLst>
          </p:cNvPr>
          <p:cNvCxnSpPr>
            <a:cxnSpLocks/>
          </p:cNvCxnSpPr>
          <p:nvPr/>
        </p:nvCxnSpPr>
        <p:spPr>
          <a:xfrm>
            <a:off x="4872625" y="1608925"/>
            <a:ext cx="611800" cy="0"/>
          </a:xfrm>
          <a:prstGeom prst="straightConnector1">
            <a:avLst/>
          </a:prstGeom>
          <a:noFill/>
          <a:ln w="19050" cap="flat" cmpd="sng">
            <a:solidFill>
              <a:srgbClr val="FBBC04"/>
            </a:solidFill>
            <a:prstDash val="solid"/>
            <a:round/>
            <a:headEnd type="none" w="med" len="med"/>
            <a:tailEnd type="triangle" w="med" len="med"/>
          </a:ln>
        </p:spPr>
      </p:cxnSp>
      <p:sp>
        <p:nvSpPr>
          <p:cNvPr id="19" name="Google Shape;265;p52">
            <a:extLst>
              <a:ext uri="{FF2B5EF4-FFF2-40B4-BE49-F238E27FC236}">
                <a16:creationId xmlns:a16="http://schemas.microsoft.com/office/drawing/2014/main" id="{F2894CFD-F8E9-C035-E7B7-048D83A203B7}"/>
              </a:ext>
            </a:extLst>
          </p:cNvPr>
          <p:cNvSpPr txBox="1"/>
          <p:nvPr/>
        </p:nvSpPr>
        <p:spPr>
          <a:xfrm>
            <a:off x="3994930" y="977998"/>
            <a:ext cx="1100400" cy="12618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5F6368"/>
                </a:solidFill>
                <a:latin typeface="Open Sans"/>
                <a:ea typeface="Open Sans"/>
                <a:cs typeface="Open Sans"/>
                <a:sym typeface="Open Sans"/>
              </a:rPr>
              <a:t>Beautiful photo of instrument selected gives clear understanding of the look of the instrument. </a:t>
            </a:r>
            <a:endParaRPr sz="1000">
              <a:solidFill>
                <a:srgbClr val="5F6368"/>
              </a:solidFill>
              <a:latin typeface="Open Sans"/>
              <a:ea typeface="Open Sans"/>
              <a:cs typeface="Open Sans"/>
              <a:sym typeface="Open Sans"/>
            </a:endParaRPr>
          </a:p>
        </p:txBody>
      </p:sp>
      <p:cxnSp>
        <p:nvCxnSpPr>
          <p:cNvPr id="20" name="Google Shape;266;p52">
            <a:extLst>
              <a:ext uri="{FF2B5EF4-FFF2-40B4-BE49-F238E27FC236}">
                <a16:creationId xmlns:a16="http://schemas.microsoft.com/office/drawing/2014/main" id="{0781AAE7-7F79-F88E-3560-91ECF543647B}"/>
              </a:ext>
            </a:extLst>
          </p:cNvPr>
          <p:cNvCxnSpPr>
            <a:cxnSpLocks/>
          </p:cNvCxnSpPr>
          <p:nvPr/>
        </p:nvCxnSpPr>
        <p:spPr>
          <a:xfrm flipH="1">
            <a:off x="7153214" y="3519806"/>
            <a:ext cx="686642" cy="0"/>
          </a:xfrm>
          <a:prstGeom prst="straightConnector1">
            <a:avLst/>
          </a:prstGeom>
          <a:noFill/>
          <a:ln w="19050" cap="flat" cmpd="sng">
            <a:solidFill>
              <a:srgbClr val="FBBC04"/>
            </a:solidFill>
            <a:prstDash val="solid"/>
            <a:round/>
            <a:headEnd type="none" w="med" len="med"/>
            <a:tailEnd type="triangle" w="med" len="med"/>
          </a:ln>
        </p:spPr>
      </p:cxnSp>
      <p:sp>
        <p:nvSpPr>
          <p:cNvPr id="21" name="Google Shape;268;p52">
            <a:extLst>
              <a:ext uri="{FF2B5EF4-FFF2-40B4-BE49-F238E27FC236}">
                <a16:creationId xmlns:a16="http://schemas.microsoft.com/office/drawing/2014/main" id="{7B3243ED-BAB9-C024-E00C-0B8E244F3278}"/>
              </a:ext>
            </a:extLst>
          </p:cNvPr>
          <p:cNvSpPr txBox="1"/>
          <p:nvPr/>
        </p:nvSpPr>
        <p:spPr>
          <a:xfrm>
            <a:off x="7839856" y="2965823"/>
            <a:ext cx="11004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5F6368"/>
                </a:solidFill>
                <a:latin typeface="Open Sans"/>
                <a:ea typeface="Open Sans"/>
                <a:cs typeface="Open Sans"/>
                <a:sym typeface="Open Sans"/>
              </a:rPr>
              <a:t>Big buttons with appealing images show where the buttons will lead.  </a:t>
            </a:r>
            <a:endParaRPr sz="1000">
              <a:solidFill>
                <a:srgbClr val="5F6368"/>
              </a:solidFill>
              <a:latin typeface="Open Sans"/>
              <a:ea typeface="Open Sans"/>
              <a:cs typeface="Open Sans"/>
              <a:sym typeface="Open Sans"/>
            </a:endParaRPr>
          </a:p>
        </p:txBody>
      </p:sp>
    </p:spTree>
    <p:extLst>
      <p:ext uri="{BB962C8B-B14F-4D97-AF65-F5344CB8AC3E}">
        <p14:creationId xmlns:p14="http://schemas.microsoft.com/office/powerpoint/2010/main" val="189915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 name="Picture 9">
            <a:extLst>
              <a:ext uri="{FF2B5EF4-FFF2-40B4-BE49-F238E27FC236}">
                <a16:creationId xmlns:a16="http://schemas.microsoft.com/office/drawing/2014/main" id="{A84CEA5B-E00C-6EC3-CE5B-BDE62ACC0E97}"/>
              </a:ext>
            </a:extLst>
          </p:cNvPr>
          <p:cNvPicPr>
            <a:picLocks noChangeAspect="1"/>
          </p:cNvPicPr>
          <p:nvPr/>
        </p:nvPicPr>
        <p:blipFill>
          <a:blip r:embed="rId3"/>
          <a:stretch>
            <a:fillRect/>
          </a:stretch>
        </p:blipFill>
        <p:spPr>
          <a:xfrm>
            <a:off x="5227552" y="332014"/>
            <a:ext cx="2268220" cy="4536440"/>
          </a:xfrm>
          <a:prstGeom prst="roundRect">
            <a:avLst/>
          </a:prstGeom>
          <a:effectLst>
            <a:outerShdw blurRad="50800" dist="38100" dir="2700000" sx="101000" sy="101000" algn="tl" rotWithShape="0">
              <a:prstClr val="black">
                <a:alpha val="40000"/>
              </a:prstClr>
            </a:outerShdw>
          </a:effectLst>
        </p:spPr>
      </p:pic>
      <p:sp>
        <p:nvSpPr>
          <p:cNvPr id="109" name="Google Shape;109;p21"/>
          <p:cNvSpPr txBox="1"/>
          <p:nvPr/>
        </p:nvSpPr>
        <p:spPr>
          <a:xfrm>
            <a:off x="273625" y="404600"/>
            <a:ext cx="2519679" cy="56674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000000"/>
                </a:solidFill>
                <a:latin typeface="Google Sans"/>
                <a:ea typeface="Google Sans"/>
                <a:cs typeface="Google Sans"/>
                <a:sym typeface="Google Sans"/>
              </a:rPr>
              <a:t>Overwhelming Gallery </a:t>
            </a:r>
            <a:endParaRPr sz="1800">
              <a:solidFill>
                <a:srgbClr val="000000"/>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800">
              <a:solidFill>
                <a:srgbClr val="000000"/>
              </a:solidFill>
              <a:latin typeface="Google Sans"/>
              <a:ea typeface="Google Sans"/>
              <a:cs typeface="Google Sans"/>
              <a:sym typeface="Google Sans"/>
            </a:endParaRPr>
          </a:p>
        </p:txBody>
      </p:sp>
      <p:sp>
        <p:nvSpPr>
          <p:cNvPr id="110" name="Google Shape;110;p21"/>
          <p:cNvSpPr txBox="1"/>
          <p:nvPr/>
        </p:nvSpPr>
        <p:spPr>
          <a:xfrm>
            <a:off x="273625" y="971349"/>
            <a:ext cx="3585900" cy="4064113"/>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1000"/>
              </a:spcBef>
              <a:spcAft>
                <a:spcPts val="0"/>
              </a:spcAft>
              <a:buClr>
                <a:srgbClr val="595959"/>
              </a:buClr>
              <a:buSzPts val="1300"/>
              <a:buFont typeface="Roboto Light"/>
              <a:buChar char="●"/>
            </a:pPr>
            <a:r>
              <a:rPr lang="en" sz="1300">
                <a:solidFill>
                  <a:srgbClr val="595959"/>
                </a:solidFill>
                <a:latin typeface="Roboto Light"/>
                <a:ea typeface="Roboto Light"/>
                <a:cs typeface="Roboto Light"/>
                <a:sym typeface="Roboto Light"/>
              </a:rPr>
              <a:t>It was observed that 4 out of 5 participants were overwhelmed when choosing an instrument in the gallery.</a:t>
            </a:r>
            <a:endParaRPr sz="1300">
              <a:solidFill>
                <a:srgbClr val="595959"/>
              </a:solidFill>
              <a:latin typeface="Roboto Light"/>
              <a:ea typeface="Roboto Light"/>
              <a:cs typeface="Roboto Light"/>
              <a:sym typeface="Roboto Light"/>
            </a:endParaRPr>
          </a:p>
          <a:p>
            <a:pPr marL="457200" lvl="0" indent="-311150" algn="l" rtl="0">
              <a:lnSpc>
                <a:spcPct val="115000"/>
              </a:lnSpc>
              <a:spcBef>
                <a:spcPts val="1000"/>
              </a:spcBef>
              <a:spcAft>
                <a:spcPts val="0"/>
              </a:spcAft>
              <a:buClr>
                <a:srgbClr val="595959"/>
              </a:buClr>
              <a:buSzPts val="1300"/>
              <a:buFont typeface="Roboto Light"/>
              <a:buChar char="●"/>
            </a:pPr>
            <a:r>
              <a:rPr lang="en" sz="1300">
                <a:solidFill>
                  <a:srgbClr val="595959"/>
                </a:solidFill>
                <a:latin typeface="Roboto Light"/>
                <a:ea typeface="Roboto Light"/>
                <a:cs typeface="Roboto Light"/>
                <a:sym typeface="Roboto Light"/>
              </a:rPr>
              <a:t>This means that choosing an instrument in the gallery is difficult for almost all users.</a:t>
            </a:r>
          </a:p>
          <a:p>
            <a:pPr marL="146050" lvl="0" algn="l" rtl="0">
              <a:lnSpc>
                <a:spcPct val="115000"/>
              </a:lnSpc>
              <a:spcBef>
                <a:spcPts val="1000"/>
              </a:spcBef>
              <a:spcAft>
                <a:spcPts val="0"/>
              </a:spcAft>
              <a:buClr>
                <a:srgbClr val="595959"/>
              </a:buClr>
              <a:buSzPts val="1300"/>
            </a:pPr>
            <a:endParaRPr sz="1300">
              <a:solidFill>
                <a:srgbClr val="595959"/>
              </a:solidFill>
              <a:latin typeface="Roboto Light"/>
              <a:ea typeface="Roboto Light"/>
              <a:cs typeface="Roboto Light"/>
              <a:sym typeface="Roboto Light"/>
            </a:endParaRPr>
          </a:p>
          <a:p>
            <a:pPr lvl="0">
              <a:spcBef>
                <a:spcPts val="1000"/>
              </a:spcBef>
            </a:pPr>
            <a:r>
              <a:rPr lang="en" sz="1300">
                <a:solidFill>
                  <a:srgbClr val="4285F4"/>
                </a:solidFill>
                <a:latin typeface="Roboto Light"/>
                <a:ea typeface="Roboto Light"/>
                <a:cs typeface="Roboto Light"/>
                <a:sym typeface="Roboto Light"/>
              </a:rPr>
              <a:t>“</a:t>
            </a:r>
            <a:r>
              <a:rPr lang="en-US" sz="1300">
                <a:solidFill>
                  <a:srgbClr val="4285F4"/>
                </a:solidFill>
                <a:latin typeface="Roboto Light"/>
                <a:ea typeface="Roboto Light"/>
                <a:cs typeface="Roboto Light"/>
                <a:sym typeface="Roboto Light"/>
              </a:rPr>
              <a:t>There are a lot of instruments in the gallery to choose from, but I'm not sure what the best instrument would be good for a Kindergartner to start with.“</a:t>
            </a:r>
            <a:r>
              <a:rPr lang="en" sz="1300">
                <a:solidFill>
                  <a:srgbClr val="4285F4"/>
                </a:solidFill>
                <a:latin typeface="Roboto Light"/>
                <a:ea typeface="Roboto Light"/>
                <a:cs typeface="Roboto Light"/>
                <a:sym typeface="Roboto Light"/>
              </a:rPr>
              <a:t> (PB)</a:t>
            </a:r>
            <a:endParaRPr sz="1300">
              <a:solidFill>
                <a:srgbClr val="4285F4"/>
              </a:solidFill>
              <a:latin typeface="Roboto Light"/>
              <a:ea typeface="Roboto Light"/>
              <a:cs typeface="Roboto Light"/>
              <a:sym typeface="Roboto Light"/>
            </a:endParaRPr>
          </a:p>
          <a:p>
            <a:pPr marL="0" lvl="0" indent="0" algn="l" rtl="0">
              <a:lnSpc>
                <a:spcPct val="115000"/>
              </a:lnSpc>
              <a:spcBef>
                <a:spcPts val="0"/>
              </a:spcBef>
              <a:spcAft>
                <a:spcPts val="1000"/>
              </a:spcAft>
              <a:buNone/>
            </a:pPr>
            <a:endParaRPr sz="1300">
              <a:solidFill>
                <a:srgbClr val="595959"/>
              </a:solidFill>
              <a:latin typeface="Roboto Light"/>
              <a:ea typeface="Roboto Light"/>
              <a:cs typeface="Roboto Light"/>
              <a:sym typeface="Roboto Light"/>
            </a:endParaRPr>
          </a:p>
        </p:txBody>
      </p:sp>
      <p:cxnSp>
        <p:nvCxnSpPr>
          <p:cNvPr id="11" name="Google Shape;252;p51">
            <a:extLst>
              <a:ext uri="{FF2B5EF4-FFF2-40B4-BE49-F238E27FC236}">
                <a16:creationId xmlns:a16="http://schemas.microsoft.com/office/drawing/2014/main" id="{D55F65CE-9204-5C45-D9A3-583E145FF8A4}"/>
              </a:ext>
            </a:extLst>
          </p:cNvPr>
          <p:cNvCxnSpPr>
            <a:cxnSpLocks/>
          </p:cNvCxnSpPr>
          <p:nvPr/>
        </p:nvCxnSpPr>
        <p:spPr>
          <a:xfrm>
            <a:off x="4947781" y="1773816"/>
            <a:ext cx="431713" cy="0"/>
          </a:xfrm>
          <a:prstGeom prst="straightConnector1">
            <a:avLst/>
          </a:prstGeom>
          <a:noFill/>
          <a:ln w="19050" cap="flat" cmpd="sng">
            <a:solidFill>
              <a:srgbClr val="FBBC04"/>
            </a:solidFill>
            <a:prstDash val="solid"/>
            <a:round/>
            <a:headEnd type="none" w="med" len="med"/>
            <a:tailEnd type="triangle" w="med" len="med"/>
          </a:ln>
        </p:spPr>
      </p:cxnSp>
      <p:sp>
        <p:nvSpPr>
          <p:cNvPr id="12" name="Google Shape;253;p51">
            <a:extLst>
              <a:ext uri="{FF2B5EF4-FFF2-40B4-BE49-F238E27FC236}">
                <a16:creationId xmlns:a16="http://schemas.microsoft.com/office/drawing/2014/main" id="{A83055E2-C379-3839-3F59-C55B1EEBF765}"/>
              </a:ext>
            </a:extLst>
          </p:cNvPr>
          <p:cNvSpPr txBox="1"/>
          <p:nvPr/>
        </p:nvSpPr>
        <p:spPr>
          <a:xfrm>
            <a:off x="3968062" y="1219833"/>
            <a:ext cx="1100400"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5F6368"/>
                </a:solidFill>
                <a:latin typeface="Open Sans"/>
                <a:ea typeface="Open Sans"/>
                <a:cs typeface="Open Sans"/>
                <a:sym typeface="Open Sans"/>
              </a:rPr>
              <a:t>This gallery of instruments can be overwhelming.</a:t>
            </a:r>
            <a:endParaRPr sz="1000">
              <a:solidFill>
                <a:srgbClr val="5F6368"/>
              </a:solidFill>
              <a:latin typeface="Open Sans"/>
              <a:ea typeface="Open Sans"/>
              <a:cs typeface="Open Sans"/>
              <a:sym typeface="Open Sans"/>
            </a:endParaRPr>
          </a:p>
        </p:txBody>
      </p:sp>
    </p:spTree>
    <p:extLst>
      <p:ext uri="{BB962C8B-B14F-4D97-AF65-F5344CB8AC3E}">
        <p14:creationId xmlns:p14="http://schemas.microsoft.com/office/powerpoint/2010/main" val="1666433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 name="Picture 9">
            <a:extLst>
              <a:ext uri="{FF2B5EF4-FFF2-40B4-BE49-F238E27FC236}">
                <a16:creationId xmlns:a16="http://schemas.microsoft.com/office/drawing/2014/main" id="{A84CEA5B-E00C-6EC3-CE5B-BDE62ACC0E97}"/>
              </a:ext>
            </a:extLst>
          </p:cNvPr>
          <p:cNvPicPr>
            <a:picLocks noChangeAspect="1"/>
          </p:cNvPicPr>
          <p:nvPr/>
        </p:nvPicPr>
        <p:blipFill>
          <a:blip r:embed="rId3"/>
          <a:stretch>
            <a:fillRect/>
          </a:stretch>
        </p:blipFill>
        <p:spPr>
          <a:xfrm>
            <a:off x="5227552" y="332014"/>
            <a:ext cx="2268220" cy="4536440"/>
          </a:xfrm>
          <a:prstGeom prst="roundRect">
            <a:avLst/>
          </a:prstGeom>
          <a:effectLst>
            <a:outerShdw blurRad="50800" dist="38100" dir="2700000" sx="101000" sy="101000" algn="tl" rotWithShape="0">
              <a:prstClr val="black">
                <a:alpha val="40000"/>
              </a:prstClr>
            </a:outerShdw>
          </a:effectLst>
        </p:spPr>
      </p:pic>
      <p:sp>
        <p:nvSpPr>
          <p:cNvPr id="109" name="Google Shape;109;p21"/>
          <p:cNvSpPr txBox="1"/>
          <p:nvPr/>
        </p:nvSpPr>
        <p:spPr>
          <a:xfrm>
            <a:off x="273625" y="404600"/>
            <a:ext cx="4564593" cy="56674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000000"/>
                </a:solidFill>
                <a:latin typeface="Google Sans"/>
                <a:ea typeface="Google Sans"/>
                <a:cs typeface="Google Sans"/>
                <a:sym typeface="Google Sans"/>
              </a:rPr>
              <a:t>Overwhelming Gallery (Updated 7/5/22) </a:t>
            </a:r>
            <a:endParaRPr sz="1800">
              <a:solidFill>
                <a:srgbClr val="000000"/>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800">
              <a:solidFill>
                <a:srgbClr val="000000"/>
              </a:solidFill>
              <a:latin typeface="Google Sans"/>
              <a:ea typeface="Google Sans"/>
              <a:cs typeface="Google Sans"/>
              <a:sym typeface="Google Sans"/>
            </a:endParaRPr>
          </a:p>
        </p:txBody>
      </p:sp>
      <p:sp>
        <p:nvSpPr>
          <p:cNvPr id="110" name="Google Shape;110;p21"/>
          <p:cNvSpPr txBox="1"/>
          <p:nvPr/>
        </p:nvSpPr>
        <p:spPr>
          <a:xfrm>
            <a:off x="273625" y="971349"/>
            <a:ext cx="3585900" cy="4064113"/>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1000"/>
              </a:spcBef>
              <a:spcAft>
                <a:spcPts val="0"/>
              </a:spcAft>
              <a:buClr>
                <a:srgbClr val="595959"/>
              </a:buClr>
              <a:buSzPts val="1300"/>
              <a:buFont typeface="Roboto Light"/>
              <a:buChar char="●"/>
            </a:pPr>
            <a:r>
              <a:rPr lang="en" sz="1300">
                <a:solidFill>
                  <a:srgbClr val="595959"/>
                </a:solidFill>
                <a:latin typeface="Roboto Light"/>
                <a:ea typeface="Roboto Light"/>
                <a:cs typeface="Roboto Light"/>
                <a:sym typeface="Roboto Light"/>
              </a:rPr>
              <a:t>It was observed that 4 out of 5 participants were overwhelmed when choosing an instrument in the gallery.</a:t>
            </a:r>
            <a:endParaRPr sz="1300">
              <a:solidFill>
                <a:srgbClr val="595959"/>
              </a:solidFill>
              <a:latin typeface="Roboto Light"/>
              <a:ea typeface="Roboto Light"/>
              <a:cs typeface="Roboto Light"/>
              <a:sym typeface="Roboto Light"/>
            </a:endParaRPr>
          </a:p>
          <a:p>
            <a:pPr marL="457200" lvl="0" indent="-311150" algn="l" rtl="0">
              <a:lnSpc>
                <a:spcPct val="115000"/>
              </a:lnSpc>
              <a:spcBef>
                <a:spcPts val="1000"/>
              </a:spcBef>
              <a:spcAft>
                <a:spcPts val="0"/>
              </a:spcAft>
              <a:buClr>
                <a:srgbClr val="595959"/>
              </a:buClr>
              <a:buSzPts val="1300"/>
              <a:buFont typeface="Roboto Light"/>
              <a:buChar char="●"/>
            </a:pPr>
            <a:r>
              <a:rPr lang="en" sz="1300">
                <a:solidFill>
                  <a:srgbClr val="595959"/>
                </a:solidFill>
                <a:latin typeface="Roboto Light"/>
                <a:ea typeface="Roboto Light"/>
                <a:cs typeface="Roboto Light"/>
                <a:sym typeface="Roboto Light"/>
              </a:rPr>
              <a:t>We’ve updated the gallery and removed all instruments except violin, viola, cello, and bass.  In the future, we may add a feature so users can experience all instruments of the orchestra. </a:t>
            </a:r>
          </a:p>
          <a:p>
            <a:pPr marL="0" lvl="0" indent="0" algn="l" rtl="0">
              <a:lnSpc>
                <a:spcPct val="115000"/>
              </a:lnSpc>
              <a:spcBef>
                <a:spcPts val="0"/>
              </a:spcBef>
              <a:spcAft>
                <a:spcPts val="1000"/>
              </a:spcAft>
              <a:buNone/>
            </a:pPr>
            <a:endParaRPr sz="1300">
              <a:solidFill>
                <a:srgbClr val="595959"/>
              </a:solidFill>
              <a:latin typeface="Roboto Light"/>
              <a:ea typeface="Roboto Light"/>
              <a:cs typeface="Roboto Light"/>
              <a:sym typeface="Roboto Light"/>
            </a:endParaRPr>
          </a:p>
        </p:txBody>
      </p:sp>
      <p:cxnSp>
        <p:nvCxnSpPr>
          <p:cNvPr id="11" name="Google Shape;252;p51">
            <a:extLst>
              <a:ext uri="{FF2B5EF4-FFF2-40B4-BE49-F238E27FC236}">
                <a16:creationId xmlns:a16="http://schemas.microsoft.com/office/drawing/2014/main" id="{D55F65CE-9204-5C45-D9A3-583E145FF8A4}"/>
              </a:ext>
            </a:extLst>
          </p:cNvPr>
          <p:cNvCxnSpPr>
            <a:cxnSpLocks/>
          </p:cNvCxnSpPr>
          <p:nvPr/>
        </p:nvCxnSpPr>
        <p:spPr>
          <a:xfrm>
            <a:off x="4947781" y="1773816"/>
            <a:ext cx="431713" cy="0"/>
          </a:xfrm>
          <a:prstGeom prst="straightConnector1">
            <a:avLst/>
          </a:prstGeom>
          <a:noFill/>
          <a:ln w="19050" cap="flat" cmpd="sng">
            <a:solidFill>
              <a:srgbClr val="FBBC04"/>
            </a:solidFill>
            <a:prstDash val="solid"/>
            <a:round/>
            <a:headEnd type="none" w="med" len="med"/>
            <a:tailEnd type="triangle" w="med" len="med"/>
          </a:ln>
        </p:spPr>
      </p:cxnSp>
      <p:sp>
        <p:nvSpPr>
          <p:cNvPr id="12" name="Google Shape;253;p51">
            <a:extLst>
              <a:ext uri="{FF2B5EF4-FFF2-40B4-BE49-F238E27FC236}">
                <a16:creationId xmlns:a16="http://schemas.microsoft.com/office/drawing/2014/main" id="{A83055E2-C379-3839-3F59-C55B1EEBF765}"/>
              </a:ext>
            </a:extLst>
          </p:cNvPr>
          <p:cNvSpPr txBox="1"/>
          <p:nvPr/>
        </p:nvSpPr>
        <p:spPr>
          <a:xfrm>
            <a:off x="3968062" y="1219833"/>
            <a:ext cx="1100400"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5F6368"/>
                </a:solidFill>
                <a:latin typeface="Open Sans"/>
                <a:ea typeface="Open Sans"/>
                <a:cs typeface="Open Sans"/>
                <a:sym typeface="Open Sans"/>
              </a:rPr>
              <a:t>This gallery is now less overwhelming with fewer instruments.</a:t>
            </a:r>
            <a:endParaRPr sz="1000">
              <a:solidFill>
                <a:srgbClr val="5F6368"/>
              </a:solidFill>
              <a:latin typeface="Open Sans"/>
              <a:ea typeface="Open Sans"/>
              <a:cs typeface="Open Sans"/>
              <a:sym typeface="Open Sans"/>
            </a:endParaRPr>
          </a:p>
        </p:txBody>
      </p:sp>
    </p:spTree>
    <p:extLst>
      <p:ext uri="{BB962C8B-B14F-4D97-AF65-F5344CB8AC3E}">
        <p14:creationId xmlns:p14="http://schemas.microsoft.com/office/powerpoint/2010/main" val="1879681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Picture 2">
            <a:extLst>
              <a:ext uri="{FF2B5EF4-FFF2-40B4-BE49-F238E27FC236}">
                <a16:creationId xmlns:a16="http://schemas.microsoft.com/office/drawing/2014/main" id="{4D402077-811E-8AB8-57E8-D0CE5E8D9EA7}"/>
              </a:ext>
            </a:extLst>
          </p:cNvPr>
          <p:cNvPicPr>
            <a:picLocks noChangeAspect="1"/>
          </p:cNvPicPr>
          <p:nvPr/>
        </p:nvPicPr>
        <p:blipFill>
          <a:blip r:embed="rId3"/>
          <a:stretch>
            <a:fillRect/>
          </a:stretch>
        </p:blipFill>
        <p:spPr>
          <a:xfrm>
            <a:off x="5280915" y="370778"/>
            <a:ext cx="2223405" cy="4484390"/>
          </a:xfrm>
          <a:prstGeom prst="roundRect">
            <a:avLst/>
          </a:prstGeom>
        </p:spPr>
      </p:pic>
      <p:sp>
        <p:nvSpPr>
          <p:cNvPr id="109" name="Google Shape;109;p21"/>
          <p:cNvSpPr txBox="1"/>
          <p:nvPr/>
        </p:nvSpPr>
        <p:spPr>
          <a:xfrm>
            <a:off x="273625" y="404600"/>
            <a:ext cx="5131200" cy="343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latin typeface="Google Sans"/>
                <a:ea typeface="Google Sans"/>
                <a:cs typeface="Google Sans"/>
                <a:sym typeface="Google Sans"/>
              </a:rPr>
              <a:t>Words Too Small</a:t>
            </a:r>
            <a:r>
              <a:rPr lang="en" sz="1800">
                <a:solidFill>
                  <a:srgbClr val="000000"/>
                </a:solidFill>
                <a:latin typeface="Google Sans"/>
                <a:ea typeface="Google Sans"/>
                <a:cs typeface="Google Sans"/>
                <a:sym typeface="Google Sans"/>
              </a:rPr>
              <a:t> </a:t>
            </a:r>
            <a:endParaRPr sz="1800">
              <a:solidFill>
                <a:srgbClr val="000000"/>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800">
              <a:solidFill>
                <a:srgbClr val="000000"/>
              </a:solidFill>
              <a:latin typeface="Google Sans"/>
              <a:ea typeface="Google Sans"/>
              <a:cs typeface="Google Sans"/>
              <a:sym typeface="Google Sans"/>
            </a:endParaRPr>
          </a:p>
        </p:txBody>
      </p:sp>
      <p:sp>
        <p:nvSpPr>
          <p:cNvPr id="110" name="Google Shape;110;p21"/>
          <p:cNvSpPr txBox="1"/>
          <p:nvPr/>
        </p:nvSpPr>
        <p:spPr>
          <a:xfrm>
            <a:off x="273625" y="971350"/>
            <a:ext cx="3585900" cy="32007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1000"/>
              </a:spcBef>
              <a:spcAft>
                <a:spcPts val="0"/>
              </a:spcAft>
              <a:buClr>
                <a:srgbClr val="595959"/>
              </a:buClr>
              <a:buSzPts val="1300"/>
              <a:buFont typeface="Roboto Light"/>
              <a:buChar char="●"/>
            </a:pPr>
            <a:r>
              <a:rPr lang="en" sz="1300">
                <a:solidFill>
                  <a:srgbClr val="595959"/>
                </a:solidFill>
                <a:latin typeface="Roboto Light"/>
                <a:ea typeface="Roboto Light"/>
                <a:cs typeface="Roboto Light"/>
                <a:sym typeface="Roboto Light"/>
              </a:rPr>
              <a:t>It was observed that 2 out of 5 participants thought the words were hard to read because of small size font and lack of emphasis.</a:t>
            </a:r>
            <a:endParaRPr sz="1300">
              <a:solidFill>
                <a:srgbClr val="595959"/>
              </a:solidFill>
              <a:latin typeface="Roboto Light"/>
              <a:ea typeface="Roboto Light"/>
              <a:cs typeface="Roboto Light"/>
              <a:sym typeface="Roboto Light"/>
            </a:endParaRPr>
          </a:p>
          <a:p>
            <a:pPr marL="457200" indent="-311150">
              <a:lnSpc>
                <a:spcPct val="115000"/>
              </a:lnSpc>
              <a:spcBef>
                <a:spcPts val="1000"/>
              </a:spcBef>
              <a:buClr>
                <a:srgbClr val="595959"/>
              </a:buClr>
              <a:buSzPts val="1300"/>
              <a:buFont typeface="Roboto Light"/>
              <a:buChar char="●"/>
            </a:pPr>
            <a:r>
              <a:rPr lang="en" sz="1300">
                <a:solidFill>
                  <a:srgbClr val="595959"/>
                </a:solidFill>
                <a:latin typeface="Roboto Light"/>
                <a:ea typeface="Roboto Light"/>
                <a:cs typeface="Roboto Light"/>
                <a:sym typeface="Roboto Light"/>
              </a:rPr>
              <a:t>This means that some users thought the words in the app were hard to read.</a:t>
            </a:r>
            <a:endParaRPr lang="en-US"/>
          </a:p>
          <a:p>
            <a:pPr marL="457200" lvl="0" indent="-311150" algn="l" rtl="0">
              <a:lnSpc>
                <a:spcPct val="115000"/>
              </a:lnSpc>
              <a:spcBef>
                <a:spcPts val="1000"/>
              </a:spcBef>
              <a:spcAft>
                <a:spcPts val="0"/>
              </a:spcAft>
              <a:buClr>
                <a:srgbClr val="595959"/>
              </a:buClr>
              <a:buSzPts val="1300"/>
              <a:buFont typeface="Roboto Light"/>
              <a:buChar char="●"/>
            </a:pPr>
            <a:endParaRPr sz="1300">
              <a:solidFill>
                <a:srgbClr val="595959"/>
              </a:solidFill>
              <a:latin typeface="Roboto Light"/>
              <a:ea typeface="Roboto Light"/>
              <a:cs typeface="Roboto Light"/>
              <a:sym typeface="Roboto Light"/>
            </a:endParaRPr>
          </a:p>
          <a:p>
            <a:pPr lvl="0">
              <a:spcBef>
                <a:spcPts val="1000"/>
              </a:spcBef>
            </a:pPr>
            <a:r>
              <a:rPr lang="en" sz="1300">
                <a:solidFill>
                  <a:srgbClr val="4285F4"/>
                </a:solidFill>
                <a:latin typeface="Roboto Light"/>
                <a:ea typeface="Roboto Light"/>
                <a:cs typeface="Roboto Light"/>
                <a:sym typeface="Roboto Light"/>
              </a:rPr>
              <a:t>“</a:t>
            </a:r>
            <a:r>
              <a:rPr lang="en-US" sz="1300">
                <a:solidFill>
                  <a:srgbClr val="4285F4"/>
                </a:solidFill>
                <a:latin typeface="Roboto Light"/>
                <a:ea typeface="Roboto Light"/>
                <a:cs typeface="Roboto Light"/>
                <a:sym typeface="Roboto Light"/>
              </a:rPr>
              <a:t>"The words could be bigger on my phone.” (PC)</a:t>
            </a:r>
            <a:endParaRPr sz="1300">
              <a:solidFill>
                <a:srgbClr val="595959"/>
              </a:solidFill>
              <a:latin typeface="Roboto Light"/>
              <a:ea typeface="Roboto Light"/>
              <a:cs typeface="Roboto Light"/>
              <a:sym typeface="Roboto Light"/>
            </a:endParaRPr>
          </a:p>
        </p:txBody>
      </p:sp>
      <p:cxnSp>
        <p:nvCxnSpPr>
          <p:cNvPr id="13" name="Google Shape;254;p51">
            <a:extLst>
              <a:ext uri="{FF2B5EF4-FFF2-40B4-BE49-F238E27FC236}">
                <a16:creationId xmlns:a16="http://schemas.microsoft.com/office/drawing/2014/main" id="{AFA61551-B7A3-4DE4-297D-56808926E8E2}"/>
              </a:ext>
            </a:extLst>
          </p:cNvPr>
          <p:cNvCxnSpPr>
            <a:cxnSpLocks/>
          </p:cNvCxnSpPr>
          <p:nvPr/>
        </p:nvCxnSpPr>
        <p:spPr>
          <a:xfrm flipH="1">
            <a:off x="7238335" y="4560585"/>
            <a:ext cx="440120" cy="0"/>
          </a:xfrm>
          <a:prstGeom prst="straightConnector1">
            <a:avLst/>
          </a:prstGeom>
          <a:noFill/>
          <a:ln w="19050" cap="flat" cmpd="sng">
            <a:solidFill>
              <a:srgbClr val="FBBC04"/>
            </a:solidFill>
            <a:prstDash val="solid"/>
            <a:round/>
            <a:headEnd type="none" w="med" len="med"/>
            <a:tailEnd type="triangle" w="med" len="med"/>
          </a:ln>
        </p:spPr>
      </p:cxnSp>
      <p:sp>
        <p:nvSpPr>
          <p:cNvPr id="14" name="Google Shape;256;p51">
            <a:extLst>
              <a:ext uri="{FF2B5EF4-FFF2-40B4-BE49-F238E27FC236}">
                <a16:creationId xmlns:a16="http://schemas.microsoft.com/office/drawing/2014/main" id="{E9DF2849-90AC-3C57-1D06-27461636DCEE}"/>
              </a:ext>
            </a:extLst>
          </p:cNvPr>
          <p:cNvSpPr txBox="1"/>
          <p:nvPr/>
        </p:nvSpPr>
        <p:spPr>
          <a:xfrm>
            <a:off x="7678455" y="4314379"/>
            <a:ext cx="110040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5F6368"/>
                </a:solidFill>
                <a:latin typeface="Open Sans"/>
                <a:ea typeface="Open Sans"/>
                <a:cs typeface="Open Sans"/>
                <a:sym typeface="Open Sans"/>
              </a:rPr>
              <a:t>Words are too small for some users.</a:t>
            </a:r>
            <a:endParaRPr sz="1000">
              <a:solidFill>
                <a:srgbClr val="5F6368"/>
              </a:solidFill>
              <a:latin typeface="Open Sans"/>
              <a:ea typeface="Open Sans"/>
              <a:cs typeface="Open Sans"/>
              <a:sym typeface="Open Sans"/>
            </a:endParaRPr>
          </a:p>
        </p:txBody>
      </p:sp>
    </p:spTree>
    <p:extLst>
      <p:ext uri="{BB962C8B-B14F-4D97-AF65-F5344CB8AC3E}">
        <p14:creationId xmlns:p14="http://schemas.microsoft.com/office/powerpoint/2010/main" val="4220264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Picture 1">
            <a:extLst>
              <a:ext uri="{FF2B5EF4-FFF2-40B4-BE49-F238E27FC236}">
                <a16:creationId xmlns:a16="http://schemas.microsoft.com/office/drawing/2014/main" id="{E7FD0D13-20EE-9AAE-6A93-62D0F4E73046}"/>
              </a:ext>
            </a:extLst>
          </p:cNvPr>
          <p:cNvPicPr>
            <a:picLocks noChangeAspect="1"/>
          </p:cNvPicPr>
          <p:nvPr/>
        </p:nvPicPr>
        <p:blipFill>
          <a:blip r:embed="rId3"/>
          <a:stretch>
            <a:fillRect/>
          </a:stretch>
        </p:blipFill>
        <p:spPr>
          <a:xfrm>
            <a:off x="5205757" y="370779"/>
            <a:ext cx="2298563" cy="4484389"/>
          </a:xfrm>
          <a:prstGeom prst="roundRect">
            <a:avLst/>
          </a:prstGeom>
          <a:effectLst>
            <a:outerShdw blurRad="50800" dist="38100" dir="2700000" sx="101000" sy="101000" algn="tl" rotWithShape="0">
              <a:prstClr val="black">
                <a:alpha val="40000"/>
              </a:prstClr>
            </a:outerShdw>
          </a:effectLst>
        </p:spPr>
      </p:pic>
      <p:sp>
        <p:nvSpPr>
          <p:cNvPr id="109" name="Google Shape;109;p21"/>
          <p:cNvSpPr txBox="1"/>
          <p:nvPr/>
        </p:nvSpPr>
        <p:spPr>
          <a:xfrm>
            <a:off x="273625" y="404600"/>
            <a:ext cx="5131200" cy="343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latin typeface="Google Sans"/>
                <a:ea typeface="Google Sans"/>
                <a:cs typeface="Google Sans"/>
                <a:sym typeface="Google Sans"/>
              </a:rPr>
              <a:t>Words Too Small (Updated 7/5/22)</a:t>
            </a:r>
            <a:r>
              <a:rPr lang="en" sz="1800">
                <a:solidFill>
                  <a:srgbClr val="000000"/>
                </a:solidFill>
                <a:latin typeface="Google Sans"/>
                <a:ea typeface="Google Sans"/>
                <a:cs typeface="Google Sans"/>
                <a:sym typeface="Google Sans"/>
              </a:rPr>
              <a:t> </a:t>
            </a:r>
            <a:endParaRPr sz="1800">
              <a:solidFill>
                <a:srgbClr val="000000"/>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800">
              <a:solidFill>
                <a:srgbClr val="000000"/>
              </a:solidFill>
              <a:latin typeface="Google Sans"/>
              <a:ea typeface="Google Sans"/>
              <a:cs typeface="Google Sans"/>
              <a:sym typeface="Google Sans"/>
            </a:endParaRPr>
          </a:p>
        </p:txBody>
      </p:sp>
      <p:sp>
        <p:nvSpPr>
          <p:cNvPr id="110" name="Google Shape;110;p21"/>
          <p:cNvSpPr txBox="1"/>
          <p:nvPr/>
        </p:nvSpPr>
        <p:spPr>
          <a:xfrm>
            <a:off x="273625" y="971350"/>
            <a:ext cx="3585900" cy="32007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1000"/>
              </a:spcBef>
              <a:spcAft>
                <a:spcPts val="0"/>
              </a:spcAft>
              <a:buClr>
                <a:srgbClr val="595959"/>
              </a:buClr>
              <a:buSzPts val="1300"/>
              <a:buFont typeface="Roboto Light"/>
              <a:buChar char="●"/>
            </a:pPr>
            <a:r>
              <a:rPr lang="en" sz="1300">
                <a:solidFill>
                  <a:srgbClr val="595959"/>
                </a:solidFill>
                <a:latin typeface="Roboto Light"/>
                <a:ea typeface="Roboto Light"/>
                <a:cs typeface="Roboto Light"/>
                <a:sym typeface="Roboto Light"/>
              </a:rPr>
              <a:t>It was observed that 2 out of 5 participants thought the words were hard to read because of small size font and lack of emphasis.</a:t>
            </a:r>
            <a:endParaRPr sz="1300">
              <a:solidFill>
                <a:srgbClr val="595959"/>
              </a:solidFill>
              <a:latin typeface="Roboto Light"/>
              <a:ea typeface="Roboto Light"/>
              <a:cs typeface="Roboto Light"/>
              <a:sym typeface="Roboto Light"/>
            </a:endParaRPr>
          </a:p>
          <a:p>
            <a:pPr marL="457200" indent="-311150">
              <a:lnSpc>
                <a:spcPct val="115000"/>
              </a:lnSpc>
              <a:spcBef>
                <a:spcPts val="1000"/>
              </a:spcBef>
              <a:buClr>
                <a:srgbClr val="595959"/>
              </a:buClr>
              <a:buSzPts val="1300"/>
              <a:buFont typeface="Roboto Light"/>
              <a:buChar char="●"/>
            </a:pPr>
            <a:r>
              <a:rPr lang="en-US" sz="1300">
                <a:solidFill>
                  <a:srgbClr val="595959"/>
                </a:solidFill>
                <a:latin typeface="Roboto Light"/>
                <a:ea typeface="Roboto Light"/>
                <a:cs typeface="Roboto Light"/>
                <a:sym typeface="Roboto Light"/>
              </a:rPr>
              <a:t>To remedy this, where applicable, we replaced words with images.  As shown in the image to the right.</a:t>
            </a:r>
            <a:endParaRPr lang="en-US"/>
          </a:p>
        </p:txBody>
      </p:sp>
      <p:cxnSp>
        <p:nvCxnSpPr>
          <p:cNvPr id="13" name="Google Shape;254;p51">
            <a:extLst>
              <a:ext uri="{FF2B5EF4-FFF2-40B4-BE49-F238E27FC236}">
                <a16:creationId xmlns:a16="http://schemas.microsoft.com/office/drawing/2014/main" id="{AFA61551-B7A3-4DE4-297D-56808926E8E2}"/>
              </a:ext>
            </a:extLst>
          </p:cNvPr>
          <p:cNvCxnSpPr>
            <a:cxnSpLocks/>
          </p:cNvCxnSpPr>
          <p:nvPr/>
        </p:nvCxnSpPr>
        <p:spPr>
          <a:xfrm flipH="1">
            <a:off x="7163054" y="4471685"/>
            <a:ext cx="515401" cy="0"/>
          </a:xfrm>
          <a:prstGeom prst="straightConnector1">
            <a:avLst/>
          </a:prstGeom>
          <a:noFill/>
          <a:ln w="19050" cap="flat" cmpd="sng">
            <a:solidFill>
              <a:srgbClr val="FBBC04"/>
            </a:solidFill>
            <a:prstDash val="solid"/>
            <a:round/>
            <a:headEnd type="none" w="med" len="med"/>
            <a:tailEnd type="triangle" w="med" len="med"/>
          </a:ln>
        </p:spPr>
      </p:cxnSp>
      <p:sp>
        <p:nvSpPr>
          <p:cNvPr id="14" name="Google Shape;256;p51">
            <a:extLst>
              <a:ext uri="{FF2B5EF4-FFF2-40B4-BE49-F238E27FC236}">
                <a16:creationId xmlns:a16="http://schemas.microsoft.com/office/drawing/2014/main" id="{E9DF2849-90AC-3C57-1D06-27461636DCEE}"/>
              </a:ext>
            </a:extLst>
          </p:cNvPr>
          <p:cNvSpPr txBox="1"/>
          <p:nvPr/>
        </p:nvSpPr>
        <p:spPr>
          <a:xfrm>
            <a:off x="7678455" y="4237435"/>
            <a:ext cx="110040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5F6368"/>
                </a:solidFill>
                <a:latin typeface="Open Sans"/>
                <a:ea typeface="Open Sans"/>
                <a:cs typeface="Open Sans"/>
                <a:sym typeface="Open Sans"/>
              </a:rPr>
              <a:t>Words replaced with images.</a:t>
            </a:r>
            <a:endParaRPr sz="1000">
              <a:solidFill>
                <a:srgbClr val="5F6368"/>
              </a:solidFill>
              <a:latin typeface="Open Sans"/>
              <a:ea typeface="Open Sans"/>
              <a:cs typeface="Open Sans"/>
              <a:sym typeface="Open Sans"/>
            </a:endParaRPr>
          </a:p>
        </p:txBody>
      </p:sp>
    </p:spTree>
    <p:extLst>
      <p:ext uri="{BB962C8B-B14F-4D97-AF65-F5344CB8AC3E}">
        <p14:creationId xmlns:p14="http://schemas.microsoft.com/office/powerpoint/2010/main" val="761179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p:nvPr/>
        </p:nvSpPr>
        <p:spPr>
          <a:xfrm>
            <a:off x="25" y="404600"/>
            <a:ext cx="9144000" cy="578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dirty="0">
                <a:solidFill>
                  <a:srgbClr val="434343"/>
                </a:solidFill>
                <a:latin typeface="Google Sans"/>
                <a:ea typeface="Google Sans"/>
                <a:cs typeface="Google Sans"/>
                <a:sym typeface="Google Sans"/>
              </a:rPr>
              <a:t>Table of Contents</a:t>
            </a:r>
            <a:endParaRPr sz="2000" b="1" dirty="0">
              <a:solidFill>
                <a:srgbClr val="434343"/>
              </a:solidFill>
              <a:latin typeface="Google Sans"/>
              <a:ea typeface="Google Sans"/>
              <a:cs typeface="Google Sans"/>
              <a:sym typeface="Google Sans"/>
            </a:endParaRPr>
          </a:p>
        </p:txBody>
      </p:sp>
      <p:sp>
        <p:nvSpPr>
          <p:cNvPr id="66" name="Google Shape;66;p15"/>
          <p:cNvSpPr txBox="1"/>
          <p:nvPr/>
        </p:nvSpPr>
        <p:spPr>
          <a:xfrm>
            <a:off x="2416201" y="1434800"/>
            <a:ext cx="4568100" cy="3430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500" b="1" dirty="0">
                <a:solidFill>
                  <a:srgbClr val="4285F4"/>
                </a:solidFill>
                <a:latin typeface="Google Sans"/>
                <a:ea typeface="Google Sans"/>
                <a:cs typeface="Google Sans"/>
                <a:sym typeface="Google Sans"/>
              </a:rPr>
              <a:t>Section 1</a:t>
            </a:r>
            <a:r>
              <a:rPr lang="en" sz="1500" dirty="0">
                <a:solidFill>
                  <a:srgbClr val="434343"/>
                </a:solidFill>
                <a:latin typeface="Google Sans"/>
                <a:ea typeface="Google Sans"/>
                <a:cs typeface="Google Sans"/>
                <a:sym typeface="Google Sans"/>
              </a:rPr>
              <a:t>   Study Details</a:t>
            </a:r>
            <a:endParaRPr sz="1500" dirty="0">
              <a:solidFill>
                <a:srgbClr val="434343"/>
              </a:solidFill>
              <a:latin typeface="Google Sans"/>
              <a:ea typeface="Google Sans"/>
              <a:cs typeface="Google Sans"/>
              <a:sym typeface="Google Sans"/>
            </a:endParaRPr>
          </a:p>
          <a:p>
            <a:pPr>
              <a:lnSpc>
                <a:spcPct val="150000"/>
              </a:lnSpc>
              <a:spcBef>
                <a:spcPts val="1600"/>
              </a:spcBef>
            </a:pPr>
            <a:r>
              <a:rPr lang="en-US" sz="1500" b="1" dirty="0">
                <a:solidFill>
                  <a:srgbClr val="4285F4"/>
                </a:solidFill>
                <a:latin typeface="Google Sans"/>
                <a:ea typeface="Google Sans"/>
                <a:cs typeface="Google Sans"/>
                <a:sym typeface="Google Sans"/>
              </a:rPr>
              <a:t>Section 2</a:t>
            </a:r>
            <a:r>
              <a:rPr lang="en-US" sz="1500" dirty="0">
                <a:solidFill>
                  <a:srgbClr val="434343"/>
                </a:solidFill>
                <a:latin typeface="Google Sans"/>
                <a:ea typeface="Google Sans"/>
                <a:cs typeface="Google Sans"/>
                <a:sym typeface="Google Sans"/>
              </a:rPr>
              <a:t>   Brief Review</a:t>
            </a:r>
          </a:p>
          <a:p>
            <a:pPr>
              <a:lnSpc>
                <a:spcPct val="150000"/>
              </a:lnSpc>
              <a:spcBef>
                <a:spcPts val="1600"/>
              </a:spcBef>
            </a:pPr>
            <a:r>
              <a:rPr lang="en" sz="1500" b="1" dirty="0">
                <a:solidFill>
                  <a:srgbClr val="4285F4"/>
                </a:solidFill>
                <a:latin typeface="Google Sans"/>
                <a:ea typeface="Google Sans"/>
                <a:cs typeface="Google Sans"/>
                <a:sym typeface="Google Sans"/>
              </a:rPr>
              <a:t>Section 3</a:t>
            </a:r>
            <a:r>
              <a:rPr lang="en" sz="1500" dirty="0">
                <a:solidFill>
                  <a:srgbClr val="434343"/>
                </a:solidFill>
                <a:latin typeface="Google Sans"/>
                <a:ea typeface="Google Sans"/>
                <a:cs typeface="Google Sans"/>
                <a:sym typeface="Google Sans"/>
              </a:rPr>
              <a:t>   Themes</a:t>
            </a:r>
            <a:endParaRPr sz="1500" dirty="0">
              <a:solidFill>
                <a:srgbClr val="434343"/>
              </a:solidFill>
              <a:latin typeface="Google Sans"/>
              <a:ea typeface="Google Sans"/>
              <a:cs typeface="Google Sans"/>
              <a:sym typeface="Google Sans"/>
            </a:endParaRPr>
          </a:p>
          <a:p>
            <a:pPr marL="0" lvl="0" indent="0" algn="l" rtl="0">
              <a:lnSpc>
                <a:spcPct val="150000"/>
              </a:lnSpc>
              <a:spcBef>
                <a:spcPts val="1600"/>
              </a:spcBef>
              <a:spcAft>
                <a:spcPts val="0"/>
              </a:spcAft>
              <a:buNone/>
            </a:pPr>
            <a:r>
              <a:rPr lang="en" sz="1500" b="1" dirty="0">
                <a:solidFill>
                  <a:srgbClr val="4285F4"/>
                </a:solidFill>
                <a:latin typeface="Google Sans"/>
                <a:ea typeface="Google Sans"/>
                <a:cs typeface="Google Sans"/>
                <a:sym typeface="Google Sans"/>
              </a:rPr>
              <a:t>Section 4</a:t>
            </a:r>
            <a:r>
              <a:rPr lang="en" sz="1500" dirty="0">
                <a:solidFill>
                  <a:srgbClr val="434343"/>
                </a:solidFill>
                <a:latin typeface="Google Sans"/>
                <a:ea typeface="Google Sans"/>
                <a:cs typeface="Google Sans"/>
                <a:sym typeface="Google Sans"/>
              </a:rPr>
              <a:t>   Insights &amp; Recommendations </a:t>
            </a:r>
            <a:endParaRPr lang="en" sz="1500" b="1" dirty="0">
              <a:solidFill>
                <a:srgbClr val="4285F4"/>
              </a:solidFill>
              <a:latin typeface="Google Sans"/>
              <a:ea typeface="Google Sans"/>
              <a:cs typeface="Google Sans"/>
              <a:sym typeface="Google Sans"/>
            </a:endParaRPr>
          </a:p>
          <a:p>
            <a:pPr>
              <a:lnSpc>
                <a:spcPct val="150000"/>
              </a:lnSpc>
              <a:spcBef>
                <a:spcPts val="1600"/>
              </a:spcBef>
            </a:pPr>
            <a:r>
              <a:rPr lang="en-US" sz="1500" b="1" dirty="0">
                <a:solidFill>
                  <a:srgbClr val="4285F4"/>
                </a:solidFill>
                <a:latin typeface="Google Sans"/>
                <a:ea typeface="Google Sans"/>
                <a:cs typeface="Google Sans"/>
                <a:sym typeface="Google Sans"/>
              </a:rPr>
              <a:t>Section 5</a:t>
            </a:r>
            <a:r>
              <a:rPr lang="en-US" sz="1500" dirty="0">
                <a:solidFill>
                  <a:srgbClr val="434343"/>
                </a:solidFill>
                <a:latin typeface="Google Sans"/>
                <a:ea typeface="Google Sans"/>
                <a:cs typeface="Google Sans"/>
                <a:sym typeface="Google Sans"/>
              </a:rPr>
              <a:t>   Additional Research Recommendations </a:t>
            </a:r>
          </a:p>
          <a:p>
            <a:pPr marL="0" lvl="0" indent="0" algn="l" rtl="0">
              <a:lnSpc>
                <a:spcPct val="150000"/>
              </a:lnSpc>
              <a:spcBef>
                <a:spcPts val="1600"/>
              </a:spcBef>
              <a:spcAft>
                <a:spcPts val="0"/>
              </a:spcAft>
              <a:buNone/>
            </a:pPr>
            <a:endParaRPr sz="1500" dirty="0">
              <a:solidFill>
                <a:srgbClr val="434343"/>
              </a:solidFill>
              <a:latin typeface="Google Sans"/>
              <a:ea typeface="Google Sans"/>
              <a:cs typeface="Google Sans"/>
              <a:sym typeface="Google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956075" y="1361850"/>
            <a:ext cx="7443000" cy="2785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Insights &amp; Recommendations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p:nvPr/>
        </p:nvSpPr>
        <p:spPr>
          <a:xfrm>
            <a:off x="228525" y="1837775"/>
            <a:ext cx="2039400" cy="2761800"/>
          </a:xfrm>
          <a:prstGeom prst="rect">
            <a:avLst/>
          </a:pr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3"/>
          <p:cNvSpPr/>
          <p:nvPr/>
        </p:nvSpPr>
        <p:spPr>
          <a:xfrm>
            <a:off x="416850" y="946425"/>
            <a:ext cx="1657500" cy="16575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3"/>
          <p:cNvSpPr/>
          <p:nvPr/>
        </p:nvSpPr>
        <p:spPr>
          <a:xfrm>
            <a:off x="2393575" y="1837775"/>
            <a:ext cx="2039400" cy="2761800"/>
          </a:xfrm>
          <a:prstGeom prst="rect">
            <a:avLst/>
          </a:pr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3"/>
          <p:cNvSpPr/>
          <p:nvPr/>
        </p:nvSpPr>
        <p:spPr>
          <a:xfrm>
            <a:off x="2581900" y="946425"/>
            <a:ext cx="1657500" cy="16575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3"/>
          <p:cNvSpPr/>
          <p:nvPr/>
        </p:nvSpPr>
        <p:spPr>
          <a:xfrm>
            <a:off x="4634825" y="1837775"/>
            <a:ext cx="2039400" cy="2761800"/>
          </a:xfrm>
          <a:prstGeom prst="rect">
            <a:avLst/>
          </a:pr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3"/>
          <p:cNvSpPr/>
          <p:nvPr/>
        </p:nvSpPr>
        <p:spPr>
          <a:xfrm>
            <a:off x="4823150" y="946425"/>
            <a:ext cx="1657500" cy="16575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3"/>
          <p:cNvSpPr/>
          <p:nvPr/>
        </p:nvSpPr>
        <p:spPr>
          <a:xfrm>
            <a:off x="6876075" y="1837775"/>
            <a:ext cx="2039400" cy="2761800"/>
          </a:xfrm>
          <a:prstGeom prst="rect">
            <a:avLst/>
          </a:pr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3"/>
          <p:cNvSpPr/>
          <p:nvPr/>
        </p:nvSpPr>
        <p:spPr>
          <a:xfrm>
            <a:off x="7064400" y="946425"/>
            <a:ext cx="1657500" cy="16575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txBox="1"/>
          <p:nvPr/>
        </p:nvSpPr>
        <p:spPr>
          <a:xfrm>
            <a:off x="355641" y="1505617"/>
            <a:ext cx="1779900" cy="53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500">
                <a:solidFill>
                  <a:srgbClr val="FFFFFF"/>
                </a:solidFill>
                <a:latin typeface="Google Sans"/>
                <a:ea typeface="Google Sans"/>
                <a:cs typeface="Google Sans"/>
                <a:sym typeface="Google Sans"/>
              </a:rPr>
              <a:t>Easier Navigation Needed</a:t>
            </a:r>
            <a:endParaRPr sz="1500">
              <a:solidFill>
                <a:srgbClr val="FFFFFF"/>
              </a:solidFill>
              <a:latin typeface="Google Sans"/>
              <a:ea typeface="Google Sans"/>
              <a:cs typeface="Google Sans"/>
              <a:sym typeface="Google Sans"/>
            </a:endParaRPr>
          </a:p>
        </p:txBody>
      </p:sp>
      <p:sp>
        <p:nvSpPr>
          <p:cNvPr id="135" name="Google Shape;135;p23"/>
          <p:cNvSpPr txBox="1"/>
          <p:nvPr/>
        </p:nvSpPr>
        <p:spPr>
          <a:xfrm>
            <a:off x="2510112" y="1505617"/>
            <a:ext cx="1779900" cy="53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500">
                <a:solidFill>
                  <a:srgbClr val="FFFFFF"/>
                </a:solidFill>
                <a:latin typeface="Google Sans"/>
                <a:ea typeface="Google Sans"/>
                <a:cs typeface="Google Sans"/>
                <a:sym typeface="Google Sans"/>
              </a:rPr>
              <a:t>Overwhelming Gallery</a:t>
            </a:r>
            <a:endParaRPr sz="1500">
              <a:solidFill>
                <a:srgbClr val="FFFFFF"/>
              </a:solidFill>
              <a:latin typeface="Google Sans"/>
              <a:ea typeface="Google Sans"/>
              <a:cs typeface="Google Sans"/>
              <a:sym typeface="Google Sans"/>
            </a:endParaRPr>
          </a:p>
        </p:txBody>
      </p:sp>
      <p:sp>
        <p:nvSpPr>
          <p:cNvPr id="136" name="Google Shape;136;p23"/>
          <p:cNvSpPr txBox="1"/>
          <p:nvPr/>
        </p:nvSpPr>
        <p:spPr>
          <a:xfrm>
            <a:off x="4764583" y="1505617"/>
            <a:ext cx="1779900" cy="53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500">
                <a:solidFill>
                  <a:srgbClr val="FFFFFF"/>
                </a:solidFill>
                <a:latin typeface="Google Sans"/>
                <a:ea typeface="Google Sans"/>
                <a:cs typeface="Google Sans"/>
                <a:sym typeface="Google Sans"/>
              </a:rPr>
              <a:t>Intuitive App</a:t>
            </a:r>
            <a:endParaRPr sz="1500">
              <a:solidFill>
                <a:srgbClr val="FFFFFF"/>
              </a:solidFill>
              <a:latin typeface="Google Sans"/>
              <a:ea typeface="Google Sans"/>
              <a:cs typeface="Google Sans"/>
              <a:sym typeface="Google Sans"/>
            </a:endParaRPr>
          </a:p>
        </p:txBody>
      </p:sp>
      <p:sp>
        <p:nvSpPr>
          <p:cNvPr id="137" name="Google Shape;137;p23"/>
          <p:cNvSpPr txBox="1"/>
          <p:nvPr/>
        </p:nvSpPr>
        <p:spPr>
          <a:xfrm>
            <a:off x="7003343" y="1505617"/>
            <a:ext cx="1779600" cy="53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500">
                <a:solidFill>
                  <a:srgbClr val="FFFFFF"/>
                </a:solidFill>
                <a:latin typeface="Google Sans"/>
                <a:ea typeface="Google Sans"/>
                <a:cs typeface="Google Sans"/>
                <a:sym typeface="Google Sans"/>
              </a:rPr>
              <a:t>Words Too Small</a:t>
            </a:r>
            <a:endParaRPr sz="1500">
              <a:solidFill>
                <a:srgbClr val="FFFFFF"/>
              </a:solidFill>
              <a:latin typeface="Google Sans"/>
              <a:ea typeface="Google Sans"/>
              <a:cs typeface="Google Sans"/>
              <a:sym typeface="Google Sans"/>
            </a:endParaRPr>
          </a:p>
          <a:p>
            <a:pPr marL="0" lvl="0" indent="0" algn="ctr" rtl="0">
              <a:spcBef>
                <a:spcPts val="1600"/>
              </a:spcBef>
              <a:spcAft>
                <a:spcPts val="1600"/>
              </a:spcAft>
              <a:buNone/>
            </a:pPr>
            <a:endParaRPr sz="1500">
              <a:solidFill>
                <a:srgbClr val="FFFFFF"/>
              </a:solidFill>
              <a:latin typeface="Google Sans"/>
              <a:ea typeface="Google Sans"/>
              <a:cs typeface="Google Sans"/>
              <a:sym typeface="Google Sans"/>
            </a:endParaRPr>
          </a:p>
        </p:txBody>
      </p:sp>
      <p:sp>
        <p:nvSpPr>
          <p:cNvPr id="138" name="Google Shape;138;p23"/>
          <p:cNvSpPr txBox="1"/>
          <p:nvPr/>
        </p:nvSpPr>
        <p:spPr>
          <a:xfrm>
            <a:off x="418479" y="2545252"/>
            <a:ext cx="1779900" cy="1341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100">
              <a:solidFill>
                <a:srgbClr val="595959"/>
              </a:solidFill>
              <a:latin typeface="Roboto Light"/>
              <a:ea typeface="Roboto Light"/>
              <a:cs typeface="Roboto Light"/>
              <a:sym typeface="Roboto Light"/>
            </a:endParaRPr>
          </a:p>
          <a:p>
            <a:pPr lvl="0" algn="ctr">
              <a:lnSpc>
                <a:spcPct val="115000"/>
              </a:lnSpc>
              <a:spcBef>
                <a:spcPts val="1600"/>
              </a:spcBef>
              <a:spcAft>
                <a:spcPts val="1600"/>
              </a:spcAft>
            </a:pPr>
            <a:r>
              <a:rPr lang="en" sz="1100">
                <a:solidFill>
                  <a:srgbClr val="595959"/>
                </a:solidFill>
                <a:latin typeface="Roboto Light"/>
                <a:ea typeface="Roboto Light"/>
                <a:cs typeface="Roboto Light"/>
                <a:sym typeface="Roboto Light"/>
              </a:rPr>
              <a:t>Navigation between certain parts of the app need corrected</a:t>
            </a:r>
          </a:p>
          <a:p>
            <a:pPr lvl="0" algn="ctr">
              <a:lnSpc>
                <a:spcPct val="115000"/>
              </a:lnSpc>
              <a:spcBef>
                <a:spcPts val="1600"/>
              </a:spcBef>
              <a:spcAft>
                <a:spcPts val="1600"/>
              </a:spcAft>
            </a:pPr>
            <a:r>
              <a:rPr lang="en" sz="1100">
                <a:solidFill>
                  <a:srgbClr val="595959"/>
                </a:solidFill>
                <a:latin typeface="Roboto Light"/>
                <a:ea typeface="Roboto Light"/>
                <a:cs typeface="Roboto Light"/>
                <a:sym typeface="Roboto Light"/>
              </a:rPr>
              <a:t>(update made 7/5/22)</a:t>
            </a:r>
            <a:endParaRPr sz="1100">
              <a:solidFill>
                <a:srgbClr val="595959"/>
              </a:solidFill>
              <a:latin typeface="Roboto Light"/>
              <a:ea typeface="Roboto Light"/>
              <a:cs typeface="Roboto Light"/>
              <a:sym typeface="Roboto Light"/>
            </a:endParaRPr>
          </a:p>
        </p:txBody>
      </p:sp>
      <p:sp>
        <p:nvSpPr>
          <p:cNvPr id="139" name="Google Shape;139;p23"/>
          <p:cNvSpPr txBox="1"/>
          <p:nvPr/>
        </p:nvSpPr>
        <p:spPr>
          <a:xfrm>
            <a:off x="2526654" y="2545252"/>
            <a:ext cx="1779900" cy="1341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100">
              <a:solidFill>
                <a:srgbClr val="595959"/>
              </a:solidFill>
              <a:latin typeface="Roboto Light"/>
              <a:ea typeface="Roboto Light"/>
              <a:cs typeface="Roboto Light"/>
              <a:sym typeface="Roboto Light"/>
            </a:endParaRPr>
          </a:p>
          <a:p>
            <a:pPr marL="0" lvl="0" indent="0" algn="ctr" rtl="0">
              <a:lnSpc>
                <a:spcPct val="115000"/>
              </a:lnSpc>
              <a:spcBef>
                <a:spcPts val="1600"/>
              </a:spcBef>
              <a:spcAft>
                <a:spcPts val="1600"/>
              </a:spcAft>
              <a:buNone/>
            </a:pPr>
            <a:r>
              <a:rPr lang="en" sz="1100">
                <a:solidFill>
                  <a:srgbClr val="595959"/>
                </a:solidFill>
                <a:latin typeface="Roboto Light"/>
                <a:ea typeface="Roboto Light"/>
                <a:cs typeface="Roboto Light"/>
                <a:sym typeface="Roboto Light"/>
              </a:rPr>
              <a:t>Less instruments in the gallery </a:t>
            </a:r>
          </a:p>
          <a:p>
            <a:pPr marL="0" lvl="0" indent="0" algn="ctr" rtl="0">
              <a:lnSpc>
                <a:spcPct val="115000"/>
              </a:lnSpc>
              <a:spcBef>
                <a:spcPts val="1600"/>
              </a:spcBef>
              <a:spcAft>
                <a:spcPts val="1600"/>
              </a:spcAft>
              <a:buNone/>
            </a:pPr>
            <a:r>
              <a:rPr lang="en" sz="1100">
                <a:solidFill>
                  <a:srgbClr val="595959"/>
                </a:solidFill>
                <a:latin typeface="Roboto Light"/>
                <a:ea typeface="Roboto Light"/>
                <a:cs typeface="Roboto Light"/>
                <a:sym typeface="Roboto Light"/>
              </a:rPr>
              <a:t>(update made 7/5/22)</a:t>
            </a:r>
            <a:endParaRPr sz="1100">
              <a:solidFill>
                <a:srgbClr val="595959"/>
              </a:solidFill>
              <a:latin typeface="Roboto Light"/>
              <a:ea typeface="Roboto Light"/>
              <a:cs typeface="Roboto Light"/>
              <a:sym typeface="Roboto Light"/>
            </a:endParaRPr>
          </a:p>
        </p:txBody>
      </p:sp>
      <p:sp>
        <p:nvSpPr>
          <p:cNvPr id="140" name="Google Shape;140;p23"/>
          <p:cNvSpPr txBox="1"/>
          <p:nvPr/>
        </p:nvSpPr>
        <p:spPr>
          <a:xfrm>
            <a:off x="4764579" y="2547877"/>
            <a:ext cx="1779900" cy="1341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100">
              <a:solidFill>
                <a:srgbClr val="595959"/>
              </a:solidFill>
              <a:latin typeface="Roboto Light"/>
              <a:ea typeface="Roboto Light"/>
              <a:cs typeface="Roboto Light"/>
              <a:sym typeface="Roboto Light"/>
            </a:endParaRPr>
          </a:p>
          <a:p>
            <a:pPr marL="0" lvl="0" indent="0" algn="ctr" rtl="0">
              <a:lnSpc>
                <a:spcPct val="115000"/>
              </a:lnSpc>
              <a:spcBef>
                <a:spcPts val="1600"/>
              </a:spcBef>
              <a:spcAft>
                <a:spcPts val="1600"/>
              </a:spcAft>
              <a:buNone/>
            </a:pPr>
            <a:r>
              <a:rPr lang="en" sz="1100">
                <a:solidFill>
                  <a:srgbClr val="595959"/>
                </a:solidFill>
                <a:latin typeface="Roboto Light"/>
                <a:ea typeface="Roboto Light"/>
                <a:cs typeface="Roboto Light"/>
                <a:sym typeface="Roboto Light"/>
              </a:rPr>
              <a:t>Continue app intuitiveness throughout</a:t>
            </a:r>
            <a:endParaRPr sz="1100">
              <a:solidFill>
                <a:srgbClr val="595959"/>
              </a:solidFill>
              <a:latin typeface="Roboto Light"/>
              <a:ea typeface="Roboto Light"/>
              <a:cs typeface="Roboto Light"/>
              <a:sym typeface="Roboto Light"/>
            </a:endParaRPr>
          </a:p>
        </p:txBody>
      </p:sp>
      <p:sp>
        <p:nvSpPr>
          <p:cNvPr id="141" name="Google Shape;141;p23"/>
          <p:cNvSpPr txBox="1"/>
          <p:nvPr/>
        </p:nvSpPr>
        <p:spPr>
          <a:xfrm>
            <a:off x="7002504" y="2547877"/>
            <a:ext cx="1779900" cy="1341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lang="en-US" sz="1100">
              <a:solidFill>
                <a:srgbClr val="595959"/>
              </a:solidFill>
              <a:latin typeface="Roboto Light"/>
              <a:ea typeface="Roboto Light"/>
              <a:cs typeface="Roboto Light"/>
              <a:sym typeface="Roboto Light"/>
            </a:endParaRPr>
          </a:p>
          <a:p>
            <a:pPr marL="0" lvl="0" indent="0" algn="ctr" rtl="0">
              <a:lnSpc>
                <a:spcPct val="115000"/>
              </a:lnSpc>
              <a:spcBef>
                <a:spcPts val="1600"/>
              </a:spcBef>
              <a:spcAft>
                <a:spcPts val="1600"/>
              </a:spcAft>
              <a:buNone/>
            </a:pPr>
            <a:r>
              <a:rPr lang="en" sz="1100">
                <a:solidFill>
                  <a:srgbClr val="595959"/>
                </a:solidFill>
                <a:latin typeface="Roboto Light"/>
                <a:ea typeface="Roboto Light"/>
                <a:cs typeface="Roboto Light"/>
                <a:sym typeface="Roboto Light"/>
              </a:rPr>
              <a:t>App should be utilized for screen reader, and use images in place of words (when possible)</a:t>
            </a:r>
          </a:p>
          <a:p>
            <a:pPr marL="0" lvl="0" indent="0" algn="ctr" rtl="0">
              <a:lnSpc>
                <a:spcPct val="115000"/>
              </a:lnSpc>
              <a:spcBef>
                <a:spcPts val="1600"/>
              </a:spcBef>
              <a:spcAft>
                <a:spcPts val="1600"/>
              </a:spcAft>
              <a:buNone/>
            </a:pPr>
            <a:r>
              <a:rPr lang="en" sz="1100">
                <a:solidFill>
                  <a:srgbClr val="595959"/>
                </a:solidFill>
                <a:latin typeface="Roboto Light"/>
                <a:ea typeface="Roboto Light"/>
                <a:cs typeface="Roboto Light"/>
                <a:sym typeface="Roboto Light"/>
              </a:rPr>
              <a:t>(update made 7/5/22)</a:t>
            </a:r>
            <a:endParaRPr sz="1100">
              <a:solidFill>
                <a:srgbClr val="595959"/>
              </a:solidFill>
              <a:latin typeface="Roboto Light"/>
              <a:ea typeface="Roboto Light"/>
              <a:cs typeface="Roboto Light"/>
              <a:sym typeface="Roboto Light"/>
            </a:endParaRPr>
          </a:p>
        </p:txBody>
      </p:sp>
      <p:sp>
        <p:nvSpPr>
          <p:cNvPr id="142" name="Google Shape;142;p23"/>
          <p:cNvSpPr txBox="1"/>
          <p:nvPr/>
        </p:nvSpPr>
        <p:spPr>
          <a:xfrm>
            <a:off x="273625" y="404600"/>
            <a:ext cx="4607100" cy="48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latin typeface="Google Sans"/>
                <a:ea typeface="Google Sans"/>
                <a:cs typeface="Google Sans"/>
                <a:sym typeface="Google Sans"/>
              </a:rPr>
              <a:t>Research insights (Updated) </a:t>
            </a:r>
            <a:endParaRPr sz="1800">
              <a:latin typeface="Google Sans"/>
              <a:ea typeface="Google Sans"/>
              <a:cs typeface="Google Sans"/>
              <a:sym typeface="Google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p:nvPr/>
        </p:nvSpPr>
        <p:spPr>
          <a:xfrm>
            <a:off x="358600" y="1064550"/>
            <a:ext cx="8438100" cy="3430200"/>
          </a:xfrm>
          <a:prstGeom prst="rect">
            <a:avLst/>
          </a:pr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4"/>
          <p:cNvSpPr txBox="1"/>
          <p:nvPr/>
        </p:nvSpPr>
        <p:spPr>
          <a:xfrm>
            <a:off x="273625" y="404600"/>
            <a:ext cx="5131200" cy="343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000000"/>
                </a:solidFill>
                <a:latin typeface="Google Sans"/>
                <a:ea typeface="Google Sans"/>
                <a:cs typeface="Google Sans"/>
                <a:sym typeface="Google Sans"/>
              </a:rPr>
              <a:t>Recommendations</a:t>
            </a:r>
            <a:endParaRPr sz="1800">
              <a:solidFill>
                <a:srgbClr val="000000"/>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800">
              <a:solidFill>
                <a:srgbClr val="000000"/>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800">
              <a:solidFill>
                <a:srgbClr val="000000"/>
              </a:solidFill>
              <a:latin typeface="Google Sans"/>
              <a:ea typeface="Google Sans"/>
              <a:cs typeface="Google Sans"/>
              <a:sym typeface="Google Sans"/>
            </a:endParaRPr>
          </a:p>
        </p:txBody>
      </p:sp>
      <p:sp>
        <p:nvSpPr>
          <p:cNvPr id="149" name="Google Shape;149;p24"/>
          <p:cNvSpPr txBox="1"/>
          <p:nvPr/>
        </p:nvSpPr>
        <p:spPr>
          <a:xfrm>
            <a:off x="486649" y="1252475"/>
            <a:ext cx="6017400" cy="22143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Font typeface="Roboto Light"/>
              <a:buChar char="●"/>
            </a:pPr>
            <a:endParaRPr lang="en" sz="1300">
              <a:solidFill>
                <a:srgbClr val="595959"/>
              </a:solidFill>
              <a:latin typeface="Roboto Light"/>
              <a:ea typeface="Roboto Light"/>
              <a:cs typeface="Roboto Light"/>
              <a:sym typeface="Roboto Light"/>
            </a:endParaRPr>
          </a:p>
          <a:p>
            <a:pPr marL="457200" lvl="0" indent="-311150" algn="l" rtl="0">
              <a:lnSpc>
                <a:spcPct val="115000"/>
              </a:lnSpc>
              <a:spcBef>
                <a:spcPts val="0"/>
              </a:spcBef>
              <a:spcAft>
                <a:spcPts val="0"/>
              </a:spcAft>
              <a:buClr>
                <a:srgbClr val="595959"/>
              </a:buClr>
              <a:buSzPts val="1300"/>
              <a:buFont typeface="Roboto Light"/>
              <a:buChar char="●"/>
            </a:pPr>
            <a:r>
              <a:rPr lang="en" sz="1300">
                <a:solidFill>
                  <a:srgbClr val="595959"/>
                </a:solidFill>
                <a:latin typeface="Roboto Light"/>
                <a:ea typeface="Roboto Light"/>
                <a:cs typeface="Roboto Light"/>
                <a:sym typeface="Roboto Light"/>
              </a:rPr>
              <a:t>App should be more accessible to all.  Add the ability for the use of a screen reader.</a:t>
            </a:r>
            <a:endParaRPr sz="1300">
              <a:solidFill>
                <a:srgbClr val="595959"/>
              </a:solidFill>
              <a:latin typeface="Roboto Light"/>
              <a:ea typeface="Roboto Light"/>
              <a:cs typeface="Roboto Light"/>
              <a:sym typeface="Roboto Light"/>
            </a:endParaRPr>
          </a:p>
          <a:p>
            <a:pPr marL="0" lvl="0" indent="0" algn="l" rtl="0">
              <a:lnSpc>
                <a:spcPct val="115000"/>
              </a:lnSpc>
              <a:spcBef>
                <a:spcPts val="0"/>
              </a:spcBef>
              <a:spcAft>
                <a:spcPts val="0"/>
              </a:spcAft>
              <a:buNone/>
            </a:pPr>
            <a:endParaRPr sz="1300">
              <a:solidFill>
                <a:srgbClr val="595959"/>
              </a:solidFill>
              <a:latin typeface="Roboto Light"/>
              <a:ea typeface="Roboto Light"/>
              <a:cs typeface="Roboto Light"/>
              <a:sym typeface="Roboto Light"/>
            </a:endParaRPr>
          </a:p>
          <a:p>
            <a:pPr marL="457200" indent="-311150">
              <a:lnSpc>
                <a:spcPct val="115000"/>
              </a:lnSpc>
              <a:buClr>
                <a:srgbClr val="595959"/>
              </a:buClr>
              <a:buSzPts val="1300"/>
              <a:buFont typeface="Roboto Light"/>
              <a:buChar char="●"/>
            </a:pPr>
            <a:r>
              <a:rPr lang="en-US" sz="1300">
                <a:solidFill>
                  <a:srgbClr val="595959"/>
                </a:solidFill>
                <a:latin typeface="Roboto Light"/>
                <a:ea typeface="Roboto Light"/>
                <a:cs typeface="Roboto Light"/>
                <a:sym typeface="Roboto Light"/>
              </a:rPr>
              <a:t>Insert a back button onto each page.  Preferably a back button in the same location of each page, possibly the header.</a:t>
            </a:r>
          </a:p>
          <a:p>
            <a:pPr marL="457200" lvl="0" indent="0" algn="l" rtl="0">
              <a:lnSpc>
                <a:spcPct val="115000"/>
              </a:lnSpc>
              <a:spcBef>
                <a:spcPts val="0"/>
              </a:spcBef>
              <a:spcAft>
                <a:spcPts val="0"/>
              </a:spcAft>
              <a:buNone/>
            </a:pPr>
            <a:endParaRPr sz="1300">
              <a:solidFill>
                <a:srgbClr val="595959"/>
              </a:solidFill>
              <a:latin typeface="Roboto Light"/>
              <a:ea typeface="Roboto Light"/>
              <a:cs typeface="Roboto Light"/>
              <a:sym typeface="Roboto Light"/>
            </a:endParaRPr>
          </a:p>
          <a:p>
            <a:pPr marL="457200" lvl="0" indent="-311150" algn="l" rtl="0">
              <a:lnSpc>
                <a:spcPct val="115000"/>
              </a:lnSpc>
              <a:spcBef>
                <a:spcPts val="0"/>
              </a:spcBef>
              <a:spcAft>
                <a:spcPts val="0"/>
              </a:spcAft>
              <a:buClr>
                <a:srgbClr val="595959"/>
              </a:buClr>
              <a:buSzPts val="1300"/>
              <a:buFont typeface="Roboto Light"/>
              <a:buChar char="●"/>
            </a:pPr>
            <a:r>
              <a:rPr lang="en" sz="1300">
                <a:solidFill>
                  <a:srgbClr val="595959"/>
                </a:solidFill>
                <a:latin typeface="Roboto Light"/>
                <a:ea typeface="Roboto Light"/>
                <a:cs typeface="Roboto Light"/>
                <a:sym typeface="Roboto Light"/>
              </a:rPr>
              <a:t>Use images in place of words.  For example, Home should be an image, not a word.  (update made 7/5/22)</a:t>
            </a:r>
            <a:endParaRPr sz="1300">
              <a:solidFill>
                <a:srgbClr val="595959"/>
              </a:solidFill>
              <a:latin typeface="Roboto Light"/>
              <a:ea typeface="Roboto Light"/>
              <a:cs typeface="Roboto Light"/>
              <a:sym typeface="Roboto Light"/>
            </a:endParaRPr>
          </a:p>
          <a:p>
            <a:pPr marL="0" lvl="0" indent="0" algn="l" rtl="0">
              <a:lnSpc>
                <a:spcPct val="115000"/>
              </a:lnSpc>
              <a:spcBef>
                <a:spcPts val="1600"/>
              </a:spcBef>
              <a:spcAft>
                <a:spcPts val="1600"/>
              </a:spcAft>
              <a:buNone/>
            </a:pPr>
            <a:endParaRPr sz="1300">
              <a:solidFill>
                <a:srgbClr val="595959"/>
              </a:solidFill>
              <a:latin typeface="Roboto Light"/>
              <a:ea typeface="Roboto Light"/>
              <a:cs typeface="Roboto Light"/>
              <a:sym typeface="Roboto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956075" y="1361850"/>
            <a:ext cx="7443000" cy="2785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Additional Research Recommendations</a:t>
            </a:r>
            <a:endParaRPr/>
          </a:p>
        </p:txBody>
      </p:sp>
    </p:spTree>
    <p:extLst>
      <p:ext uri="{BB962C8B-B14F-4D97-AF65-F5344CB8AC3E}">
        <p14:creationId xmlns:p14="http://schemas.microsoft.com/office/powerpoint/2010/main" val="2778209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p:nvPr/>
        </p:nvSpPr>
        <p:spPr>
          <a:xfrm>
            <a:off x="358600" y="1064550"/>
            <a:ext cx="8438100" cy="3430200"/>
          </a:xfrm>
          <a:prstGeom prst="rect">
            <a:avLst/>
          </a:pr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4"/>
          <p:cNvSpPr txBox="1"/>
          <p:nvPr/>
        </p:nvSpPr>
        <p:spPr>
          <a:xfrm>
            <a:off x="273624" y="404600"/>
            <a:ext cx="6775357" cy="343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000000"/>
                </a:solidFill>
                <a:latin typeface="Google Sans"/>
                <a:ea typeface="Google Sans"/>
                <a:cs typeface="Google Sans"/>
                <a:sym typeface="Google Sans"/>
              </a:rPr>
              <a:t>Additional Research Recommendations (Updated 7/5/22)</a:t>
            </a:r>
            <a:endParaRPr sz="1800">
              <a:solidFill>
                <a:srgbClr val="000000"/>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800">
              <a:solidFill>
                <a:srgbClr val="000000"/>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800">
              <a:solidFill>
                <a:srgbClr val="000000"/>
              </a:solidFill>
              <a:latin typeface="Google Sans"/>
              <a:ea typeface="Google Sans"/>
              <a:cs typeface="Google Sans"/>
              <a:sym typeface="Google Sans"/>
            </a:endParaRPr>
          </a:p>
        </p:txBody>
      </p:sp>
      <p:sp>
        <p:nvSpPr>
          <p:cNvPr id="149" name="Google Shape;149;p24"/>
          <p:cNvSpPr txBox="1"/>
          <p:nvPr/>
        </p:nvSpPr>
        <p:spPr>
          <a:xfrm>
            <a:off x="486649" y="1252475"/>
            <a:ext cx="6017400" cy="22143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Font typeface="Roboto Light"/>
              <a:buChar char="●"/>
            </a:pPr>
            <a:endParaRPr lang="en" sz="1300">
              <a:solidFill>
                <a:srgbClr val="595959"/>
              </a:solidFill>
              <a:latin typeface="Roboto Light"/>
              <a:ea typeface="Roboto Light"/>
              <a:cs typeface="Roboto Light"/>
              <a:sym typeface="Roboto Light"/>
            </a:endParaRPr>
          </a:p>
          <a:p>
            <a:pPr marL="457200" lvl="0" indent="-311150" algn="l" rtl="0">
              <a:lnSpc>
                <a:spcPct val="115000"/>
              </a:lnSpc>
              <a:spcBef>
                <a:spcPts val="0"/>
              </a:spcBef>
              <a:spcAft>
                <a:spcPts val="0"/>
              </a:spcAft>
              <a:buClr>
                <a:srgbClr val="595959"/>
              </a:buClr>
              <a:buSzPts val="1300"/>
              <a:buFont typeface="Roboto Light"/>
              <a:buChar char="●"/>
            </a:pPr>
            <a:r>
              <a:rPr lang="en-US" sz="1300">
                <a:solidFill>
                  <a:srgbClr val="595959"/>
                </a:solidFill>
                <a:latin typeface="Roboto Light"/>
                <a:ea typeface="Roboto Light"/>
                <a:cs typeface="Roboto Light"/>
                <a:sym typeface="Roboto Light"/>
              </a:rPr>
              <a:t>Further research into whether users would like more instruments to choose from, or keep the four most prominent orchestra instruments in the app, only.</a:t>
            </a:r>
          </a:p>
          <a:p>
            <a:pPr marL="457200" lvl="0" indent="-311150" algn="l" rtl="0">
              <a:lnSpc>
                <a:spcPct val="115000"/>
              </a:lnSpc>
              <a:spcBef>
                <a:spcPts val="0"/>
              </a:spcBef>
              <a:spcAft>
                <a:spcPts val="0"/>
              </a:spcAft>
              <a:buClr>
                <a:srgbClr val="595959"/>
              </a:buClr>
              <a:buSzPts val="1300"/>
              <a:buFont typeface="Roboto Light"/>
              <a:buChar char="●"/>
            </a:pPr>
            <a:endParaRPr lang="en-US" sz="1300">
              <a:solidFill>
                <a:srgbClr val="595959"/>
              </a:solidFill>
              <a:latin typeface="Roboto Light"/>
              <a:ea typeface="Roboto Light"/>
              <a:cs typeface="Roboto Light"/>
              <a:sym typeface="Roboto Light"/>
            </a:endParaRPr>
          </a:p>
          <a:p>
            <a:pPr marL="457200" lvl="0" indent="-311150" algn="l" rtl="0">
              <a:lnSpc>
                <a:spcPct val="115000"/>
              </a:lnSpc>
              <a:spcBef>
                <a:spcPts val="0"/>
              </a:spcBef>
              <a:spcAft>
                <a:spcPts val="0"/>
              </a:spcAft>
              <a:buClr>
                <a:srgbClr val="595959"/>
              </a:buClr>
              <a:buSzPts val="1300"/>
              <a:buFont typeface="Roboto Light"/>
              <a:buChar char="●"/>
            </a:pPr>
            <a:r>
              <a:rPr lang="en-US" sz="1300">
                <a:solidFill>
                  <a:srgbClr val="595959"/>
                </a:solidFill>
                <a:latin typeface="Roboto Light"/>
                <a:ea typeface="Roboto Light"/>
                <a:cs typeface="Roboto Light"/>
                <a:sym typeface="Roboto Light"/>
              </a:rPr>
              <a:t>Further research into whether each screen needs a back button, or is the app still intuitive if only some screens use a back button.</a:t>
            </a:r>
          </a:p>
        </p:txBody>
      </p:sp>
    </p:spTree>
    <p:extLst>
      <p:ext uri="{BB962C8B-B14F-4D97-AF65-F5344CB8AC3E}">
        <p14:creationId xmlns:p14="http://schemas.microsoft.com/office/powerpoint/2010/main" val="418508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956075" y="1361850"/>
            <a:ext cx="7443000" cy="2785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Thank you!</a:t>
            </a:r>
            <a:endParaRPr/>
          </a:p>
        </p:txBody>
      </p:sp>
    </p:spTree>
    <p:extLst>
      <p:ext uri="{BB962C8B-B14F-4D97-AF65-F5344CB8AC3E}">
        <p14:creationId xmlns:p14="http://schemas.microsoft.com/office/powerpoint/2010/main" val="167311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285F4"/>
        </a:solidFill>
        <a:effectLst/>
      </p:bgPr>
    </p:bg>
    <p:spTree>
      <p:nvGrpSpPr>
        <p:cNvPr id="1" name="Shape 70"/>
        <p:cNvGrpSpPr/>
        <p:nvPr/>
      </p:nvGrpSpPr>
      <p:grpSpPr>
        <a:xfrm>
          <a:off x="0" y="0"/>
          <a:ext cx="0" cy="0"/>
          <a:chOff x="0" y="0"/>
          <a:chExt cx="0" cy="0"/>
        </a:xfrm>
      </p:grpSpPr>
      <p:sp>
        <p:nvSpPr>
          <p:cNvPr id="71" name="Google Shape;71;p16"/>
          <p:cNvSpPr txBox="1"/>
          <p:nvPr/>
        </p:nvSpPr>
        <p:spPr>
          <a:xfrm>
            <a:off x="956075" y="1361850"/>
            <a:ext cx="6732000" cy="27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dirty="0">
                <a:solidFill>
                  <a:srgbClr val="FFFFFF"/>
                </a:solidFill>
                <a:latin typeface="Google Sans"/>
                <a:ea typeface="Google Sans"/>
                <a:cs typeface="Google Sans"/>
                <a:sym typeface="Google Sans"/>
              </a:rPr>
              <a:t>Study Details</a:t>
            </a:r>
            <a:endParaRPr sz="4000" dirty="0">
              <a:solidFill>
                <a:srgbClr val="FFFFFF"/>
              </a:solidFill>
              <a:latin typeface="Google Sans"/>
              <a:ea typeface="Google Sans"/>
              <a:cs typeface="Google Sans"/>
              <a:sym typeface="Google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p:nvPr/>
        </p:nvSpPr>
        <p:spPr>
          <a:xfrm>
            <a:off x="273625" y="404600"/>
            <a:ext cx="2412425" cy="5002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00"/>
                </a:solidFill>
                <a:latin typeface="Google Sans"/>
                <a:ea typeface="Google Sans"/>
                <a:cs typeface="Google Sans"/>
                <a:sym typeface="Google Sans"/>
              </a:rPr>
              <a:t>Project Background</a:t>
            </a:r>
            <a:endParaRPr sz="1800" dirty="0">
              <a:solidFill>
                <a:srgbClr val="000000"/>
              </a:solidFill>
              <a:latin typeface="Google Sans"/>
              <a:ea typeface="Google Sans"/>
              <a:cs typeface="Google Sans"/>
              <a:sym typeface="Google Sans"/>
            </a:endParaRPr>
          </a:p>
          <a:p>
            <a:pPr marL="0" lvl="0" indent="0" algn="l" rtl="0">
              <a:spcBef>
                <a:spcPts val="0"/>
              </a:spcBef>
              <a:spcAft>
                <a:spcPts val="0"/>
              </a:spcAft>
              <a:buNone/>
            </a:pPr>
            <a:endParaRPr sz="3000" dirty="0">
              <a:solidFill>
                <a:srgbClr val="000000"/>
              </a:solidFill>
              <a:latin typeface="Google Sans"/>
              <a:ea typeface="Google Sans"/>
              <a:cs typeface="Google Sans"/>
              <a:sym typeface="Google Sans"/>
            </a:endParaRPr>
          </a:p>
        </p:txBody>
      </p:sp>
      <p:sp>
        <p:nvSpPr>
          <p:cNvPr id="5" name="Google Shape;76;p17">
            <a:extLst>
              <a:ext uri="{FF2B5EF4-FFF2-40B4-BE49-F238E27FC236}">
                <a16:creationId xmlns:a16="http://schemas.microsoft.com/office/drawing/2014/main" id="{9D5B8FC7-ABCA-8107-50CD-F52BA10F5EC1}"/>
              </a:ext>
            </a:extLst>
          </p:cNvPr>
          <p:cNvSpPr txBox="1"/>
          <p:nvPr/>
        </p:nvSpPr>
        <p:spPr>
          <a:xfrm>
            <a:off x="1013112" y="1407214"/>
            <a:ext cx="7111713" cy="1164536"/>
          </a:xfrm>
          <a:prstGeom prst="rect">
            <a:avLst/>
          </a:prstGeom>
          <a:noFill/>
          <a:ln>
            <a:noFill/>
          </a:ln>
        </p:spPr>
        <p:txBody>
          <a:bodyPr spcFirstLastPara="1" wrap="square" lIns="91425" tIns="91425" rIns="91425" bIns="91425" anchor="t" anchorCtr="0">
            <a:noAutofit/>
          </a:bodyPr>
          <a:lstStyle/>
          <a:p>
            <a:pPr lvl="0"/>
            <a:r>
              <a:rPr lang="en-US" dirty="0"/>
              <a:t>I’m creating an app that helps students, teachers, and parents learn about, or use as a teaching tool for, the orchestra.  Busy parents need ways to help their children at home, and there are currently limited options to do this for orchestra, in the market today.</a:t>
            </a:r>
            <a:r>
              <a:rPr lang="en-US" sz="1800" dirty="0"/>
              <a:t> </a:t>
            </a:r>
            <a:endParaRPr sz="3000" dirty="0">
              <a:solidFill>
                <a:srgbClr val="000000"/>
              </a:solidFill>
              <a:latin typeface="Google Sans"/>
              <a:ea typeface="Google Sans"/>
              <a:cs typeface="Google Sans"/>
              <a:sym typeface="Google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p:nvPr/>
        </p:nvSpPr>
        <p:spPr>
          <a:xfrm>
            <a:off x="6169938" y="1254500"/>
            <a:ext cx="2723100" cy="3565150"/>
          </a:xfrm>
          <a:prstGeom prst="rect">
            <a:avLst/>
          </a:pr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18"/>
          <p:cNvSpPr/>
          <p:nvPr/>
        </p:nvSpPr>
        <p:spPr>
          <a:xfrm>
            <a:off x="3257313" y="1254500"/>
            <a:ext cx="2723100" cy="3565150"/>
          </a:xfrm>
          <a:prstGeom prst="rect">
            <a:avLst/>
          </a:pr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3;p18"/>
          <p:cNvSpPr/>
          <p:nvPr/>
        </p:nvSpPr>
        <p:spPr>
          <a:xfrm>
            <a:off x="344700" y="1254500"/>
            <a:ext cx="2723100" cy="3565150"/>
          </a:xfrm>
          <a:prstGeom prst="rect">
            <a:avLst/>
          </a:pr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18"/>
          <p:cNvSpPr txBox="1"/>
          <p:nvPr/>
        </p:nvSpPr>
        <p:spPr>
          <a:xfrm>
            <a:off x="465593" y="1310355"/>
            <a:ext cx="2481300" cy="2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4285F4"/>
                </a:solidFill>
                <a:latin typeface="Google Sans"/>
                <a:ea typeface="Google Sans"/>
                <a:cs typeface="Google Sans"/>
                <a:sym typeface="Google Sans"/>
              </a:rPr>
              <a:t>Research Questions</a:t>
            </a:r>
            <a:endParaRPr dirty="0">
              <a:solidFill>
                <a:srgbClr val="4285F4"/>
              </a:solidFill>
              <a:latin typeface="Google Sans"/>
              <a:ea typeface="Google Sans"/>
              <a:cs typeface="Google Sans"/>
              <a:sym typeface="Google Sans"/>
            </a:endParaRPr>
          </a:p>
          <a:p>
            <a:pPr marL="0" lvl="0" indent="0" algn="l" rtl="0">
              <a:spcBef>
                <a:spcPts val="0"/>
              </a:spcBef>
              <a:spcAft>
                <a:spcPts val="0"/>
              </a:spcAft>
              <a:buNone/>
            </a:pPr>
            <a:endParaRPr dirty="0">
              <a:solidFill>
                <a:srgbClr val="4285F4"/>
              </a:solidFill>
              <a:latin typeface="Google Sans"/>
              <a:ea typeface="Google Sans"/>
              <a:cs typeface="Google Sans"/>
              <a:sym typeface="Google Sans"/>
            </a:endParaRPr>
          </a:p>
        </p:txBody>
      </p:sp>
      <p:sp>
        <p:nvSpPr>
          <p:cNvPr id="85" name="Google Shape;85;p18"/>
          <p:cNvSpPr txBox="1"/>
          <p:nvPr/>
        </p:nvSpPr>
        <p:spPr>
          <a:xfrm>
            <a:off x="455700" y="1839507"/>
            <a:ext cx="2570546" cy="2855148"/>
          </a:xfrm>
          <a:prstGeom prst="rect">
            <a:avLst/>
          </a:prstGeom>
          <a:noFill/>
          <a:ln>
            <a:noFill/>
          </a:ln>
        </p:spPr>
        <p:txBody>
          <a:bodyPr spcFirstLastPara="1" wrap="square" lIns="91425" tIns="91425" rIns="91425" bIns="91425" anchor="t" anchorCtr="0">
            <a:noAutofit/>
          </a:bodyPr>
          <a:lstStyle/>
          <a:p>
            <a:pPr lvl="0"/>
            <a:r>
              <a:rPr lang="en-US" sz="1050" dirty="0"/>
              <a:t>How long does it take for a user to get from the home screen, pick an instrument, and navigate to the listen screen?</a:t>
            </a:r>
          </a:p>
          <a:p>
            <a:r>
              <a:rPr lang="en-US" sz="1050" dirty="0"/>
              <a:t> </a:t>
            </a:r>
          </a:p>
          <a:p>
            <a:pPr lvl="0"/>
            <a:r>
              <a:rPr lang="en-US" sz="1050" dirty="0"/>
              <a:t>What can we learn from the steps users take to reach the listen screen?</a:t>
            </a:r>
          </a:p>
          <a:p>
            <a:r>
              <a:rPr lang="en-US" sz="1050" dirty="0"/>
              <a:t> </a:t>
            </a:r>
          </a:p>
          <a:p>
            <a:pPr lvl="0"/>
            <a:r>
              <a:rPr lang="en-US" sz="1050" dirty="0"/>
              <a:t>How will users navigate to other screens in the app?</a:t>
            </a:r>
          </a:p>
          <a:p>
            <a:r>
              <a:rPr lang="en-US" sz="1050" dirty="0"/>
              <a:t> </a:t>
            </a:r>
          </a:p>
          <a:p>
            <a:pPr lvl="0"/>
            <a:r>
              <a:rPr lang="en-US" sz="1050" dirty="0"/>
              <a:t>How will users find the look, and feel of the app overall?</a:t>
            </a:r>
          </a:p>
          <a:p>
            <a:r>
              <a:rPr lang="en-US" sz="1050" dirty="0"/>
              <a:t> </a:t>
            </a:r>
          </a:p>
          <a:p>
            <a:r>
              <a:rPr lang="en-US" sz="1050" dirty="0"/>
              <a:t>How long does it take for a user to pick an instrument to learn about shown on the home screen? </a:t>
            </a:r>
            <a:endParaRPr sz="1050" dirty="0">
              <a:solidFill>
                <a:srgbClr val="595959"/>
              </a:solidFill>
              <a:latin typeface="Roboto Light"/>
              <a:ea typeface="Roboto Light"/>
              <a:cs typeface="Roboto Light"/>
              <a:sym typeface="Roboto Light"/>
            </a:endParaRPr>
          </a:p>
          <a:p>
            <a:pPr marL="0" lvl="0" indent="0" algn="l" rtl="0">
              <a:lnSpc>
                <a:spcPct val="115000"/>
              </a:lnSpc>
              <a:spcBef>
                <a:spcPts val="0"/>
              </a:spcBef>
              <a:spcAft>
                <a:spcPts val="1600"/>
              </a:spcAft>
              <a:buNone/>
            </a:pPr>
            <a:endParaRPr sz="1300" dirty="0">
              <a:solidFill>
                <a:srgbClr val="595959"/>
              </a:solidFill>
              <a:latin typeface="Roboto Light"/>
              <a:ea typeface="Roboto Light"/>
              <a:cs typeface="Roboto Light"/>
              <a:sym typeface="Roboto Light"/>
            </a:endParaRPr>
          </a:p>
        </p:txBody>
      </p:sp>
      <p:sp>
        <p:nvSpPr>
          <p:cNvPr id="86" name="Google Shape;86;p18"/>
          <p:cNvSpPr txBox="1"/>
          <p:nvPr/>
        </p:nvSpPr>
        <p:spPr>
          <a:xfrm>
            <a:off x="3312598" y="1310355"/>
            <a:ext cx="2481300" cy="2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4285F4"/>
                </a:solidFill>
                <a:latin typeface="Google Sans"/>
                <a:ea typeface="Google Sans"/>
                <a:cs typeface="Google Sans"/>
                <a:sym typeface="Google Sans"/>
              </a:rPr>
              <a:t>Participants</a:t>
            </a:r>
            <a:endParaRPr dirty="0">
              <a:solidFill>
                <a:srgbClr val="4285F4"/>
              </a:solidFill>
              <a:latin typeface="Google Sans"/>
              <a:ea typeface="Google Sans"/>
              <a:cs typeface="Google Sans"/>
              <a:sym typeface="Google Sans"/>
            </a:endParaRPr>
          </a:p>
        </p:txBody>
      </p:sp>
      <p:sp>
        <p:nvSpPr>
          <p:cNvPr id="87" name="Google Shape;87;p18"/>
          <p:cNvSpPr txBox="1"/>
          <p:nvPr/>
        </p:nvSpPr>
        <p:spPr>
          <a:xfrm>
            <a:off x="3378213" y="1866256"/>
            <a:ext cx="2481300" cy="2964100"/>
          </a:xfrm>
          <a:prstGeom prst="rect">
            <a:avLst/>
          </a:prstGeom>
          <a:noFill/>
          <a:ln>
            <a:noFill/>
          </a:ln>
        </p:spPr>
        <p:txBody>
          <a:bodyPr spcFirstLastPara="1" wrap="square" lIns="91425" tIns="91425" rIns="91425" bIns="91425" anchor="t" anchorCtr="0">
            <a:noAutofit/>
          </a:bodyPr>
          <a:lstStyle/>
          <a:p>
            <a:pPr lvl="0"/>
            <a:r>
              <a:rPr lang="en-US" sz="1050" dirty="0"/>
              <a:t>5 participants</a:t>
            </a:r>
          </a:p>
          <a:p>
            <a:pPr lvl="0"/>
            <a:endParaRPr lang="en-US" sz="1050" dirty="0"/>
          </a:p>
          <a:p>
            <a:pPr lvl="0"/>
            <a:r>
              <a:rPr lang="en-US" sz="1050" dirty="0"/>
              <a:t>two males, three females, 18-72 years of age</a:t>
            </a:r>
          </a:p>
          <a:p>
            <a:pPr lvl="0"/>
            <a:endParaRPr lang="en-US" sz="1050" dirty="0"/>
          </a:p>
        </p:txBody>
      </p:sp>
      <p:sp>
        <p:nvSpPr>
          <p:cNvPr id="88" name="Google Shape;88;p18"/>
          <p:cNvSpPr txBox="1"/>
          <p:nvPr/>
        </p:nvSpPr>
        <p:spPr>
          <a:xfrm>
            <a:off x="6169923" y="1310355"/>
            <a:ext cx="2481300" cy="2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4285F4"/>
                </a:solidFill>
                <a:latin typeface="Google Sans"/>
                <a:ea typeface="Google Sans"/>
                <a:cs typeface="Google Sans"/>
                <a:sym typeface="Google Sans"/>
              </a:rPr>
              <a:t>Methodology</a:t>
            </a:r>
            <a:endParaRPr dirty="0">
              <a:solidFill>
                <a:srgbClr val="4285F4"/>
              </a:solidFill>
              <a:latin typeface="Google Sans"/>
              <a:ea typeface="Google Sans"/>
              <a:cs typeface="Google Sans"/>
              <a:sym typeface="Google Sans"/>
            </a:endParaRPr>
          </a:p>
        </p:txBody>
      </p:sp>
      <p:sp>
        <p:nvSpPr>
          <p:cNvPr id="89" name="Google Shape;89;p18"/>
          <p:cNvSpPr txBox="1"/>
          <p:nvPr/>
        </p:nvSpPr>
        <p:spPr>
          <a:xfrm>
            <a:off x="6180671" y="1839506"/>
            <a:ext cx="2481300" cy="2799293"/>
          </a:xfrm>
          <a:prstGeom prst="rect">
            <a:avLst/>
          </a:prstGeom>
          <a:noFill/>
          <a:ln>
            <a:noFill/>
          </a:ln>
        </p:spPr>
        <p:txBody>
          <a:bodyPr spcFirstLastPara="1" wrap="square" lIns="91425" tIns="91425" rIns="91425" bIns="91425" anchor="t" anchorCtr="0">
            <a:noAutofit/>
          </a:bodyPr>
          <a:lstStyle/>
          <a:p>
            <a:pPr lvl="0"/>
            <a:r>
              <a:rPr lang="en-US" sz="1050" dirty="0"/>
              <a:t>30 minutes per participant</a:t>
            </a:r>
          </a:p>
          <a:p>
            <a:pPr lvl="0"/>
            <a:endParaRPr lang="en-US" sz="1050" dirty="0"/>
          </a:p>
          <a:p>
            <a:pPr lvl="0"/>
            <a:r>
              <a:rPr lang="en-US" sz="1050" dirty="0"/>
              <a:t>United States, remote</a:t>
            </a:r>
          </a:p>
          <a:p>
            <a:pPr lvl="0"/>
            <a:endParaRPr lang="en-US" sz="1050" dirty="0"/>
          </a:p>
          <a:p>
            <a:pPr lvl="0"/>
            <a:r>
              <a:rPr lang="en-US" sz="1050" dirty="0"/>
              <a:t>Unmoderated usability study</a:t>
            </a:r>
          </a:p>
          <a:p>
            <a:pPr lvl="0"/>
            <a:endParaRPr lang="en-US" sz="1050" dirty="0"/>
          </a:p>
          <a:p>
            <a:pPr lvl="0"/>
            <a:r>
              <a:rPr lang="en-US" sz="1050" dirty="0"/>
              <a:t>Users were asked to perform tasks in a low-fidelity prototype</a:t>
            </a:r>
          </a:p>
        </p:txBody>
      </p:sp>
      <p:sp>
        <p:nvSpPr>
          <p:cNvPr id="90" name="Google Shape;90;p18"/>
          <p:cNvSpPr txBox="1"/>
          <p:nvPr/>
        </p:nvSpPr>
        <p:spPr>
          <a:xfrm>
            <a:off x="273625" y="404600"/>
            <a:ext cx="1764900" cy="75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rgbClr val="000000"/>
                </a:solidFill>
                <a:latin typeface="Google Sans"/>
                <a:ea typeface="Google Sans"/>
                <a:cs typeface="Google Sans"/>
                <a:sym typeface="Google Sans"/>
              </a:rPr>
              <a:t>Study Details</a:t>
            </a:r>
            <a:endParaRPr sz="1800" dirty="0">
              <a:solidFill>
                <a:srgbClr val="000000"/>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1800" dirty="0">
              <a:solidFill>
                <a:srgbClr val="000000"/>
              </a:solidFill>
              <a:latin typeface="Google Sans"/>
              <a:ea typeface="Google Sans"/>
              <a:cs typeface="Google Sans"/>
              <a:sym typeface="Google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7" name="Picture 6">
            <a:hlinkClick r:id="rId3"/>
            <a:extLst>
              <a:ext uri="{FF2B5EF4-FFF2-40B4-BE49-F238E27FC236}">
                <a16:creationId xmlns:a16="http://schemas.microsoft.com/office/drawing/2014/main" id="{634B806A-2B92-C8FC-5F4B-7D69245B627C}"/>
              </a:ext>
            </a:extLst>
          </p:cNvPr>
          <p:cNvPicPr>
            <a:picLocks noChangeAspect="1"/>
          </p:cNvPicPr>
          <p:nvPr/>
        </p:nvPicPr>
        <p:blipFill>
          <a:blip r:embed="rId4"/>
          <a:stretch>
            <a:fillRect/>
          </a:stretch>
        </p:blipFill>
        <p:spPr>
          <a:xfrm>
            <a:off x="5884776" y="284519"/>
            <a:ext cx="2250081" cy="4500162"/>
          </a:xfrm>
          <a:prstGeom prst="roundRect">
            <a:avLst/>
          </a:prstGeom>
          <a:effectLst>
            <a:outerShdw blurRad="50800" dist="38100" dir="2700000" sx="101000" sy="101000" algn="tl" rotWithShape="0">
              <a:prstClr val="black">
                <a:alpha val="40000"/>
              </a:prstClr>
            </a:outerShdw>
          </a:effectLst>
        </p:spPr>
      </p:pic>
      <p:sp>
        <p:nvSpPr>
          <p:cNvPr id="95" name="Google Shape;95;p19"/>
          <p:cNvSpPr txBox="1"/>
          <p:nvPr/>
        </p:nvSpPr>
        <p:spPr>
          <a:xfrm>
            <a:off x="273625" y="404600"/>
            <a:ext cx="5131200" cy="343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rgbClr val="000000"/>
                </a:solidFill>
                <a:latin typeface="Google Sans"/>
                <a:ea typeface="Google Sans"/>
                <a:cs typeface="Google Sans"/>
                <a:sym typeface="Google Sans"/>
              </a:rPr>
              <a:t>Prototype / Design Tested</a:t>
            </a:r>
            <a:endParaRPr sz="1800" dirty="0">
              <a:solidFill>
                <a:srgbClr val="000000"/>
              </a:solidFill>
              <a:latin typeface="Google Sans"/>
              <a:ea typeface="Google Sans"/>
              <a:cs typeface="Google Sans"/>
              <a:sym typeface="Google Sans"/>
            </a:endParaRPr>
          </a:p>
        </p:txBody>
      </p:sp>
      <p:sp>
        <p:nvSpPr>
          <p:cNvPr id="96" name="Google Shape;96;p19"/>
          <p:cNvSpPr txBox="1"/>
          <p:nvPr/>
        </p:nvSpPr>
        <p:spPr>
          <a:xfrm>
            <a:off x="310725" y="934250"/>
            <a:ext cx="3200400" cy="320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dirty="0">
                <a:solidFill>
                  <a:srgbClr val="595959"/>
                </a:solidFill>
                <a:latin typeface="Roboto Light"/>
                <a:ea typeface="Roboto Light"/>
                <a:cs typeface="Roboto Light"/>
                <a:sym typeface="Roboto Light"/>
              </a:rPr>
              <a:t>To the right is a screenshot of the prototype.  Click it to see the actual prototype.</a:t>
            </a:r>
            <a:br>
              <a:rPr lang="en" sz="1300" dirty="0">
                <a:solidFill>
                  <a:srgbClr val="595959"/>
                </a:solidFill>
                <a:latin typeface="Roboto Light"/>
                <a:ea typeface="Roboto Light"/>
                <a:cs typeface="Roboto Light"/>
                <a:sym typeface="Roboto Light"/>
              </a:rPr>
            </a:br>
            <a:br>
              <a:rPr lang="en" sz="1300" dirty="0">
                <a:solidFill>
                  <a:srgbClr val="595959"/>
                </a:solidFill>
                <a:latin typeface="Roboto Light"/>
                <a:ea typeface="Roboto Light"/>
                <a:cs typeface="Roboto Light"/>
                <a:sym typeface="Roboto Light"/>
              </a:rPr>
            </a:br>
            <a:br>
              <a:rPr lang="en" sz="1300" dirty="0">
                <a:solidFill>
                  <a:srgbClr val="595959"/>
                </a:solidFill>
                <a:latin typeface="Roboto Light"/>
                <a:ea typeface="Roboto Light"/>
                <a:cs typeface="Roboto Light"/>
                <a:sym typeface="Roboto Light"/>
              </a:rPr>
            </a:br>
            <a:endParaRPr sz="1300" dirty="0">
              <a:solidFill>
                <a:srgbClr val="595959"/>
              </a:solidFill>
              <a:latin typeface="Roboto Light"/>
              <a:ea typeface="Roboto Light"/>
              <a:cs typeface="Roboto Light"/>
              <a:sym typeface="Roboto Light"/>
            </a:endParaRPr>
          </a:p>
          <a:p>
            <a:pPr marL="0" lvl="0" indent="0" algn="l" rtl="0">
              <a:lnSpc>
                <a:spcPct val="115000"/>
              </a:lnSpc>
              <a:spcBef>
                <a:spcPts val="1600"/>
              </a:spcBef>
              <a:spcAft>
                <a:spcPts val="1600"/>
              </a:spcAft>
              <a:buNone/>
            </a:pPr>
            <a:endParaRPr sz="1100" dirty="0">
              <a:solidFill>
                <a:srgbClr val="595959"/>
              </a:solidFill>
              <a:latin typeface="Roboto Light"/>
              <a:ea typeface="Roboto Light"/>
              <a:cs typeface="Roboto Light"/>
              <a:sym typeface="Robo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956075" y="1361850"/>
            <a:ext cx="6732000" cy="2785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dirty="0">
                <a:solidFill>
                  <a:schemeClr val="lt1"/>
                </a:solidFill>
              </a:rPr>
              <a:t>Brief Review</a:t>
            </a:r>
            <a:endParaRPr dirty="0">
              <a:solidFill>
                <a:schemeClr val="lt1"/>
              </a:solidFill>
            </a:endParaRPr>
          </a:p>
          <a:p>
            <a:pPr marL="0" lvl="0" indent="0" algn="l" rtl="0">
              <a:spcBef>
                <a:spcPts val="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p:nvPr/>
        </p:nvSpPr>
        <p:spPr>
          <a:xfrm>
            <a:off x="273625" y="404600"/>
            <a:ext cx="4634041" cy="5002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000000"/>
                </a:solidFill>
                <a:latin typeface="Google Sans"/>
                <a:ea typeface="Google Sans"/>
                <a:cs typeface="Google Sans"/>
                <a:sym typeface="Google Sans"/>
              </a:rPr>
              <a:t>Brief Review (Updated 7/5/22)</a:t>
            </a:r>
            <a:endParaRPr sz="1800" dirty="0">
              <a:solidFill>
                <a:srgbClr val="000000"/>
              </a:solidFill>
              <a:latin typeface="Google Sans"/>
              <a:ea typeface="Google Sans"/>
              <a:cs typeface="Google Sans"/>
              <a:sym typeface="Google Sans"/>
            </a:endParaRPr>
          </a:p>
          <a:p>
            <a:pPr marL="0" lvl="0" indent="0" algn="l" rtl="0">
              <a:spcBef>
                <a:spcPts val="0"/>
              </a:spcBef>
              <a:spcAft>
                <a:spcPts val="0"/>
              </a:spcAft>
              <a:buNone/>
            </a:pPr>
            <a:endParaRPr sz="3000" dirty="0">
              <a:solidFill>
                <a:srgbClr val="000000"/>
              </a:solidFill>
              <a:latin typeface="Google Sans"/>
              <a:ea typeface="Google Sans"/>
              <a:cs typeface="Google Sans"/>
              <a:sym typeface="Google Sans"/>
            </a:endParaRPr>
          </a:p>
        </p:txBody>
      </p:sp>
      <p:sp>
        <p:nvSpPr>
          <p:cNvPr id="5" name="Google Shape;76;p17">
            <a:extLst>
              <a:ext uri="{FF2B5EF4-FFF2-40B4-BE49-F238E27FC236}">
                <a16:creationId xmlns:a16="http://schemas.microsoft.com/office/drawing/2014/main" id="{9D5B8FC7-ABCA-8107-50CD-F52BA10F5EC1}"/>
              </a:ext>
            </a:extLst>
          </p:cNvPr>
          <p:cNvSpPr txBox="1"/>
          <p:nvPr/>
        </p:nvSpPr>
        <p:spPr>
          <a:xfrm>
            <a:off x="1013112" y="1407214"/>
            <a:ext cx="7111713" cy="1164536"/>
          </a:xfrm>
          <a:prstGeom prst="rect">
            <a:avLst/>
          </a:prstGeom>
          <a:noFill/>
          <a:ln>
            <a:noFill/>
          </a:ln>
        </p:spPr>
        <p:txBody>
          <a:bodyPr spcFirstLastPara="1" wrap="square" lIns="91425" tIns="91425" rIns="91425" bIns="91425" anchor="t" anchorCtr="0">
            <a:noAutofit/>
          </a:bodyPr>
          <a:lstStyle/>
          <a:p>
            <a:pPr lvl="0"/>
            <a:r>
              <a:rPr lang="en-US" dirty="0"/>
              <a:t>In the last presentation, we discussed the insights from the usability study.  This presentation shows the updates made since then.  Big considerations were the back button needed on some screens, images instead of words when possible, and less confusion for the users by making all pages as intuitive as possible.</a:t>
            </a:r>
            <a:endParaRPr sz="3000" dirty="0">
              <a:solidFill>
                <a:srgbClr val="000000"/>
              </a:solidFill>
              <a:latin typeface="Google Sans"/>
              <a:ea typeface="Google Sans"/>
              <a:cs typeface="Google Sans"/>
              <a:sym typeface="Google Sans"/>
            </a:endParaRPr>
          </a:p>
        </p:txBody>
      </p:sp>
    </p:spTree>
    <p:extLst>
      <p:ext uri="{BB962C8B-B14F-4D97-AF65-F5344CB8AC3E}">
        <p14:creationId xmlns:p14="http://schemas.microsoft.com/office/powerpoint/2010/main" val="2298308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956075" y="1361850"/>
            <a:ext cx="6732000" cy="2785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dirty="0">
                <a:solidFill>
                  <a:schemeClr val="lt1"/>
                </a:solidFill>
              </a:rPr>
              <a:t>Themes</a:t>
            </a:r>
            <a:endParaRPr dirty="0">
              <a:solidFill>
                <a:schemeClr val="lt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5938792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3005</TotalTime>
  <Words>1284</Words>
  <Application>Microsoft Macintosh PowerPoint</Application>
  <PresentationFormat>On-screen Show (16:9)</PresentationFormat>
  <Paragraphs>130</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Roboto Light</vt:lpstr>
      <vt:lpstr>Google Sans</vt:lpstr>
      <vt:lpstr>Open Sans</vt:lpstr>
      <vt:lpstr>Roboto</vt:lpstr>
      <vt:lpstr>Simple Light</vt:lpstr>
      <vt:lpstr>PowerPoint Presentation</vt:lpstr>
      <vt:lpstr>PowerPoint Presentation</vt:lpstr>
      <vt:lpstr>PowerPoint Presentation</vt:lpstr>
      <vt:lpstr>PowerPoint Presentation</vt:lpstr>
      <vt:lpstr>PowerPoint Presentation</vt:lpstr>
      <vt:lpstr>PowerPoint Presentation</vt:lpstr>
      <vt:lpstr>Brief Review </vt:lpstr>
      <vt:lpstr>PowerPoint Presentation</vt:lpstr>
      <vt:lpstr>Themes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Insights &amp; Recommendations</vt:lpstr>
      <vt:lpstr>PowerPoint Presentation</vt:lpstr>
      <vt:lpstr>PowerPoint Presentation</vt:lpstr>
      <vt:lpstr>Additional Research Recommendations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Dundore, Joe</cp:lastModifiedBy>
  <cp:revision>11</cp:revision>
  <dcterms:modified xsi:type="dcterms:W3CDTF">2022-07-08T13:56:38Z</dcterms:modified>
</cp:coreProperties>
</file>